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18"/>
  </p:notesMasterIdLst>
  <p:sldIdLst>
    <p:sldId id="256" r:id="rId4"/>
    <p:sldId id="257" r:id="rId5"/>
    <p:sldId id="259" r:id="rId6"/>
    <p:sldId id="351" r:id="rId7"/>
    <p:sldId id="349" r:id="rId8"/>
    <p:sldId id="262" r:id="rId9"/>
    <p:sldId id="263" r:id="rId10"/>
    <p:sldId id="350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1pPr>
    <a:lvl2pPr marL="742950" indent="-285750" algn="l" defTabSz="449263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2pPr>
    <a:lvl3pPr marL="1143000" indent="-228600" algn="l" defTabSz="449263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3pPr>
    <a:lvl4pPr marL="1600200" indent="-228600" algn="l" defTabSz="449263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4pPr>
    <a:lvl5pPr marL="2057400" indent="-228600" algn="l" defTabSz="449263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613" autoAdjust="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2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984820BC-9C9E-D94F-9263-9F4A4506DDA9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0958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fld id="{CE624AFE-E712-194A-B2A6-3E486746B28F}" type="slidenum">
              <a:rPr lang="en-AU" sz="1400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en-AU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403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fld id="{EB363114-4E98-1E48-898D-A68067A3D439}" type="slidenum">
              <a:rPr lang="en-AU" sz="1400">
                <a:solidFill>
                  <a:srgbClr val="000000"/>
                </a:solidFill>
                <a:latin typeface="Times New Roman" charset="0"/>
              </a:rPr>
              <a:pPr eaLnBrk="1"/>
              <a:t>10</a:t>
            </a:fld>
            <a:endParaRPr lang="en-AU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553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fld id="{F4E07267-CD25-6B44-9EA4-6BBE06CE884C}" type="slidenum">
              <a:rPr lang="en-AU" sz="1400">
                <a:solidFill>
                  <a:srgbClr val="000000"/>
                </a:solidFill>
                <a:latin typeface="Times New Roman" charset="0"/>
              </a:rPr>
              <a:pPr eaLnBrk="1"/>
              <a:t>11</a:t>
            </a:fld>
            <a:endParaRPr lang="en-AU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758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fld id="{8E15A913-8461-CB46-B825-E61D4EF8A112}" type="slidenum">
              <a:rPr lang="en-AU" sz="1400">
                <a:solidFill>
                  <a:srgbClr val="000000"/>
                </a:solidFill>
                <a:latin typeface="Times New Roman" charset="0"/>
              </a:rPr>
              <a:pPr eaLnBrk="1"/>
              <a:t>12</a:t>
            </a:fld>
            <a:endParaRPr lang="en-AU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fld id="{364744EB-7F08-A542-9792-2B8DAE4CB30D}" type="slidenum">
              <a:rPr lang="en-AU" sz="1400">
                <a:solidFill>
                  <a:srgbClr val="000000"/>
                </a:solidFill>
                <a:latin typeface="Times New Roman" charset="0"/>
              </a:rPr>
              <a:pPr eaLnBrk="1"/>
              <a:t>13</a:t>
            </a:fld>
            <a:endParaRPr lang="en-AU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168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fld id="{497636CE-6F86-054A-A3C5-BE4D6B4C6377}" type="slidenum">
              <a:rPr lang="en-AU" sz="1400">
                <a:solidFill>
                  <a:srgbClr val="000000"/>
                </a:solidFill>
                <a:latin typeface="Times New Roman" charset="0"/>
              </a:rPr>
              <a:pPr eaLnBrk="1"/>
              <a:t>14</a:t>
            </a:fld>
            <a:endParaRPr lang="en-AU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373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fld id="{FE1E7E13-B09C-D349-9C8E-04A3E1B054D5}" type="slidenum">
              <a:rPr lang="en-AU" sz="1400">
                <a:solidFill>
                  <a:srgbClr val="000000"/>
                </a:solidFill>
                <a:latin typeface="Times New Roman" charset="0"/>
              </a:rPr>
              <a:pPr eaLnBrk="1"/>
              <a:t>2</a:t>
            </a:fld>
            <a:endParaRPr lang="en-AU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608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fld id="{69CED35D-DFD6-404A-8916-A7F901E27B8E}" type="slidenum">
              <a:rPr lang="en-AU" sz="1400">
                <a:solidFill>
                  <a:srgbClr val="000000"/>
                </a:solidFill>
                <a:latin typeface="Times New Roman" charset="0"/>
              </a:rPr>
              <a:pPr eaLnBrk="1"/>
              <a:t>3</a:t>
            </a:fld>
            <a:endParaRPr lang="en-AU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120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fld id="{69CED35D-DFD6-404A-8916-A7F901E27B8E}" type="slidenum">
              <a:rPr lang="en-AU" sz="1400">
                <a:solidFill>
                  <a:srgbClr val="000000"/>
                </a:solidFill>
                <a:latin typeface="Times New Roman" charset="0"/>
              </a:rPr>
              <a:pPr eaLnBrk="1"/>
              <a:t>4</a:t>
            </a:fld>
            <a:endParaRPr lang="en-AU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120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03889C8-4A77-7E41-AC18-C76A3C99ABE3}" type="slidenum">
              <a:rPr lang="en-AU"/>
              <a:pPr/>
              <a:t>5</a:t>
            </a:fld>
            <a:endParaRPr lang="en-AU"/>
          </a:p>
        </p:txBody>
      </p:sp>
      <p:sp>
        <p:nvSpPr>
          <p:cNvPr id="5837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5"/>
            <a:ext cx="6048375" cy="4721225"/>
          </a:xfrm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This Section 2 is about all the ways loads can fail</a:t>
            </a:r>
          </a:p>
          <a:p>
            <a:r>
              <a:rPr lang="en-US" smtClean="0">
                <a:latin typeface="Arial" charset="0"/>
              </a:rPr>
              <a:t>No need to go into detail, it is a way to show the many failure modes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fld id="{3ABB2751-DCE8-0B40-B441-79BC1D04E345}" type="slidenum">
              <a:rPr lang="en-AU" sz="1400">
                <a:solidFill>
                  <a:srgbClr val="000000"/>
                </a:solidFill>
                <a:latin typeface="Times New Roman" charset="0"/>
              </a:rPr>
              <a:pPr eaLnBrk="1"/>
              <a:t>6</a:t>
            </a:fld>
            <a:endParaRPr lang="en-AU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734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fld id="{0830954C-4882-7B42-A949-00D6E974B9D1}" type="slidenum">
              <a:rPr lang="en-AU" sz="1400">
                <a:solidFill>
                  <a:srgbClr val="000000"/>
                </a:solidFill>
                <a:latin typeface="Times New Roman" charset="0"/>
              </a:rPr>
              <a:pPr eaLnBrk="1"/>
              <a:t>7</a:t>
            </a:fld>
            <a:endParaRPr lang="en-AU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939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BE85EFC-48DD-484B-9B1B-C0B61068C449}" type="slidenum">
              <a:rPr lang="en-AU"/>
              <a:pPr/>
              <a:t>8</a:t>
            </a:fld>
            <a:endParaRPr lang="en-AU"/>
          </a:p>
        </p:txBody>
      </p:sp>
      <p:sp>
        <p:nvSpPr>
          <p:cNvPr id="7270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5"/>
            <a:ext cx="6048375" cy="4721225"/>
          </a:xfrm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This page IS the law.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Not like other laws like work-place or criminal, with walls full of books on it.</a:t>
            </a:r>
          </a:p>
          <a:p>
            <a:r>
              <a:rPr lang="en-US" dirty="0" smtClean="0">
                <a:latin typeface="Arial" charset="0"/>
              </a:rPr>
              <a:t>It is simple to </a:t>
            </a:r>
            <a:r>
              <a:rPr lang="en-US" u="sng" dirty="0" smtClean="0">
                <a:latin typeface="Arial" charset="0"/>
              </a:rPr>
              <a:t>UNDERSTAND</a:t>
            </a:r>
            <a:r>
              <a:rPr lang="en-US" dirty="0" smtClean="0">
                <a:latin typeface="Arial" charset="0"/>
              </a:rPr>
              <a:t> from one page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Go through the points.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The last point is VERY important.</a:t>
            </a:r>
          </a:p>
          <a:p>
            <a:r>
              <a:rPr lang="en-US" dirty="0" smtClean="0">
                <a:latin typeface="Arial" charset="0"/>
              </a:rPr>
              <a:t>It’s easy to understand, it looks “simple”, BUT….. The it is NOT always simple to COMPLY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NOTE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Might be value to sketch the view on a sheet of butcher paper</a:t>
            </a:r>
          </a:p>
          <a:p>
            <a:r>
              <a:rPr lang="en-US" dirty="0" smtClean="0">
                <a:latin typeface="Arial" charset="0"/>
              </a:rPr>
              <a:t>Add the arrow and the G force for each direction as it is covered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fld id="{B2336793-ABD3-684D-89D3-78B26C41DF29}" type="slidenum">
              <a:rPr lang="en-AU" sz="1400">
                <a:solidFill>
                  <a:srgbClr val="000000"/>
                </a:solidFill>
                <a:latin typeface="Times New Roman" charset="0"/>
              </a:rPr>
              <a:pPr eaLnBrk="1"/>
              <a:t>9</a:t>
            </a:fld>
            <a:endParaRPr lang="en-AU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349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061E6-0A7E-EA46-9D81-24CEE263B95E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473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6D8A2-0BA0-DD4E-8655-FDF8287007D8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012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9CFAB-7B05-AD40-908A-1353ECCE31C7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9494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B21C6-9ACD-AB45-AF97-5BD63C8C3D3A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4606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469B9-5C11-F647-AE8D-364A8FD75FE9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002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86E24-0E30-B94A-86DB-5C03F1E348A7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5473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304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198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85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5040313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5040313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107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681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ABC3-B67C-184D-BD71-95B9CCB43928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5992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5938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021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0467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1939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181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3006725"/>
            <a:ext cx="2266950" cy="7021513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06725"/>
            <a:ext cx="6651625" cy="7021513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3848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738" y="3006725"/>
            <a:ext cx="6657975" cy="1014413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8245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55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2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38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0EE39-6F51-BA4C-8AFD-B24B2F356C50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722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80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81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57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326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195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452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0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1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7741E-C96A-7245-BC58-3F31A733F550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902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6A633-3C4F-954E-AD92-5B68C211BE01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020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8424D-FCFF-2045-BC00-9527C364A41C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187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EAB2C-C697-844D-9E41-1566B4272A2D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34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FAE63-039F-5543-8091-9985FB6EEE4B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280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64C7E-2F24-DB41-A663-FEEF3A9CFF35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234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5738" y="1187450"/>
            <a:ext cx="104759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5140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19925"/>
            <a:ext cx="2346325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7019925"/>
            <a:ext cx="3194050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7019925"/>
            <a:ext cx="2346325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47021259-0432-2A43-B357-A6310FD6A4A0}" type="slidenum">
              <a:rPr lang="en-AU"/>
              <a:pPr/>
              <a:t>‹#›</a:t>
            </a:fld>
            <a:endParaRPr lang="en-AU" dirty="0"/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3275" y="323850"/>
            <a:ext cx="1295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6pPr>
      <a:lvl7pPr marL="29718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7pPr>
      <a:lvl8pPr marL="34290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8pPr>
      <a:lvl9pPr marL="38862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8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lnSpc>
          <a:spcPct val="8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5900" y="6015038"/>
            <a:ext cx="104759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465138"/>
            <a:ext cx="3033713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09738" y="3006725"/>
            <a:ext cx="66579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5040313"/>
            <a:ext cx="9070975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55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19925"/>
            <a:ext cx="2914650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000000"/>
                </a:solidFill>
                <a:latin typeface="Arial Narrow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AU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ftr="0"/>
  <p:txStyles>
    <p:titleStyle>
      <a:lvl1pPr algn="ctr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ctr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ctr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ctr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ctr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Arial" charset="0"/>
          <a:cs typeface="Arial" charset="0"/>
        </a:defRPr>
      </a:lvl6pPr>
      <a:lvl7pPr marL="2971800" indent="-228600" algn="ctr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Arial" charset="0"/>
          <a:cs typeface="Arial" charset="0"/>
        </a:defRPr>
      </a:lvl7pPr>
      <a:lvl8pPr marL="3429000" indent="-228600" algn="ctr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Arial" charset="0"/>
          <a:cs typeface="Arial" charset="0"/>
        </a:defRPr>
      </a:lvl8pPr>
      <a:lvl9pPr marL="3886200" indent="-228600" algn="ctr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ctr" defTabSz="449263" rtl="0" eaLnBrk="0" fontAlgn="base" hangingPunct="0">
        <a:lnSpc>
          <a:spcPct val="8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i="1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ctr" defTabSz="449263" rtl="0" eaLnBrk="0" fontAlgn="base" hangingPunct="0">
        <a:lnSpc>
          <a:spcPct val="8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2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49263" rtl="0" eaLnBrk="0" fontAlgn="base" hangingPunct="0">
        <a:lnSpc>
          <a:spcPct val="8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49263" rtl="0" eaLnBrk="0" fontAlgn="base" hangingPunct="0">
        <a:lnSpc>
          <a:spcPct val="8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49263" rtl="0" eaLnBrk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73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"/>
          <p:cNvGrpSpPr>
            <a:grpSpLocks/>
          </p:cNvGrpSpPr>
          <p:nvPr/>
        </p:nvGrpSpPr>
        <p:grpSpPr bwMode="auto">
          <a:xfrm>
            <a:off x="0" y="0"/>
            <a:ext cx="9148763" cy="6870700"/>
            <a:chOff x="0" y="0"/>
            <a:chExt cx="5763" cy="4328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4" cy="43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3075" name="Freeform 3"/>
            <p:cNvSpPr>
              <a:spLocks noChangeArrowheads="1"/>
            </p:cNvSpPr>
            <p:nvPr/>
          </p:nvSpPr>
          <p:spPr bwMode="auto">
            <a:xfrm>
              <a:off x="4" y="1241"/>
              <a:ext cx="5760" cy="2815"/>
            </a:xfrm>
            <a:custGeom>
              <a:avLst/>
              <a:gdLst/>
              <a:ahLst/>
              <a:cxnLst>
                <a:cxn ang="0">
                  <a:pos x="14026" y="1070"/>
                </a:cxn>
                <a:cxn ang="0">
                  <a:pos x="13270" y="1160"/>
                </a:cxn>
                <a:cxn ang="0">
                  <a:pos x="12500" y="1212"/>
                </a:cxn>
                <a:cxn ang="0">
                  <a:pos x="11721" y="1232"/>
                </a:cxn>
                <a:cxn ang="0">
                  <a:pos x="10936" y="1226"/>
                </a:cxn>
                <a:cxn ang="0">
                  <a:pos x="10147" y="1200"/>
                </a:cxn>
                <a:cxn ang="0">
                  <a:pos x="9357" y="1160"/>
                </a:cxn>
                <a:cxn ang="0">
                  <a:pos x="8570" y="1111"/>
                </a:cxn>
                <a:cxn ang="0">
                  <a:pos x="7273" y="1026"/>
                </a:cxn>
                <a:cxn ang="0">
                  <a:pos x="6508" y="981"/>
                </a:cxn>
                <a:cxn ang="0">
                  <a:pos x="5846" y="952"/>
                </a:cxn>
                <a:cxn ang="0">
                  <a:pos x="5235" y="935"/>
                </a:cxn>
                <a:cxn ang="0">
                  <a:pos x="4628" y="929"/>
                </a:cxn>
                <a:cxn ang="0">
                  <a:pos x="4026" y="936"/>
                </a:cxn>
                <a:cxn ang="0">
                  <a:pos x="3431" y="957"/>
                </a:cxn>
                <a:cxn ang="0">
                  <a:pos x="2841" y="994"/>
                </a:cxn>
                <a:cxn ang="0">
                  <a:pos x="2257" y="1048"/>
                </a:cxn>
                <a:cxn ang="0">
                  <a:pos x="1682" y="1122"/>
                </a:cxn>
                <a:cxn ang="0">
                  <a:pos x="1112" y="1216"/>
                </a:cxn>
                <a:cxn ang="0">
                  <a:pos x="552" y="1332"/>
                </a:cxn>
                <a:cxn ang="0">
                  <a:pos x="0" y="1472"/>
                </a:cxn>
                <a:cxn ang="0">
                  <a:pos x="349" y="8363"/>
                </a:cxn>
                <a:cxn ang="0">
                  <a:pos x="878" y="8260"/>
                </a:cxn>
                <a:cxn ang="0">
                  <a:pos x="1414" y="8174"/>
                </a:cxn>
                <a:cxn ang="0">
                  <a:pos x="1956" y="8107"/>
                </a:cxn>
                <a:cxn ang="0">
                  <a:pos x="2505" y="8057"/>
                </a:cxn>
                <a:cxn ang="0">
                  <a:pos x="3059" y="8022"/>
                </a:cxn>
                <a:cxn ang="0">
                  <a:pos x="3619" y="8001"/>
                </a:cxn>
                <a:cxn ang="0">
                  <a:pos x="4184" y="7993"/>
                </a:cxn>
                <a:cxn ang="0">
                  <a:pos x="4753" y="7997"/>
                </a:cxn>
                <a:cxn ang="0">
                  <a:pos x="5328" y="8010"/>
                </a:cxn>
                <a:cxn ang="0">
                  <a:pos x="5905" y="8033"/>
                </a:cxn>
                <a:cxn ang="0">
                  <a:pos x="6666" y="8074"/>
                </a:cxn>
                <a:cxn ang="0">
                  <a:pos x="7957" y="8157"/>
                </a:cxn>
                <a:cxn ang="0">
                  <a:pos x="8744" y="8208"/>
                </a:cxn>
                <a:cxn ang="0">
                  <a:pos x="9532" y="8252"/>
                </a:cxn>
                <a:cxn ang="0">
                  <a:pos x="10322" y="8283"/>
                </a:cxn>
                <a:cxn ang="0">
                  <a:pos x="11109" y="8296"/>
                </a:cxn>
                <a:cxn ang="0">
                  <a:pos x="11891" y="8286"/>
                </a:cxn>
                <a:cxn ang="0">
                  <a:pos x="12663" y="8244"/>
                </a:cxn>
                <a:cxn ang="0">
                  <a:pos x="13424" y="8169"/>
                </a:cxn>
                <a:cxn ang="0">
                  <a:pos x="14171" y="8051"/>
                </a:cxn>
                <a:cxn ang="0">
                  <a:pos x="14482" y="7986"/>
                </a:cxn>
                <a:cxn ang="0">
                  <a:pos x="14790" y="7911"/>
                </a:cxn>
                <a:cxn ang="0">
                  <a:pos x="15094" y="7824"/>
                </a:cxn>
                <a:cxn ang="0">
                  <a:pos x="15394" y="7727"/>
                </a:cxn>
                <a:cxn ang="0">
                  <a:pos x="15690" y="7621"/>
                </a:cxn>
                <a:cxn ang="0">
                  <a:pos x="15983" y="7507"/>
                </a:cxn>
                <a:cxn ang="0">
                  <a:pos x="16270" y="7384"/>
                </a:cxn>
                <a:cxn ang="0">
                  <a:pos x="16553" y="7253"/>
                </a:cxn>
                <a:cxn ang="0">
                  <a:pos x="16831" y="7115"/>
                </a:cxn>
                <a:cxn ang="0">
                  <a:pos x="17102" y="6970"/>
                </a:cxn>
                <a:cxn ang="0">
                  <a:pos x="17280" y="0"/>
                </a:cxn>
                <a:cxn ang="0">
                  <a:pos x="17039" y="124"/>
                </a:cxn>
                <a:cxn ang="0">
                  <a:pos x="16793" y="242"/>
                </a:cxn>
                <a:cxn ang="0">
                  <a:pos x="16543" y="355"/>
                </a:cxn>
                <a:cxn ang="0">
                  <a:pos x="16291" y="461"/>
                </a:cxn>
                <a:cxn ang="0">
                  <a:pos x="16034" y="561"/>
                </a:cxn>
                <a:cxn ang="0">
                  <a:pos x="15774" y="654"/>
                </a:cxn>
                <a:cxn ang="0">
                  <a:pos x="15511" y="741"/>
                </a:cxn>
                <a:cxn ang="0">
                  <a:pos x="15245" y="818"/>
                </a:cxn>
                <a:cxn ang="0">
                  <a:pos x="14976" y="889"/>
                </a:cxn>
                <a:cxn ang="0">
                  <a:pos x="14704" y="951"/>
                </a:cxn>
              </a:cxnLst>
              <a:rect l="0" t="0" r="r" b="b"/>
              <a:pathLst>
                <a:path w="17280" h="8444">
                  <a:moveTo>
                    <a:pt x="14523" y="987"/>
                  </a:moveTo>
                  <a:lnTo>
                    <a:pt x="14275" y="1031"/>
                  </a:lnTo>
                  <a:lnTo>
                    <a:pt x="14026" y="1070"/>
                  </a:lnTo>
                  <a:lnTo>
                    <a:pt x="13775" y="1105"/>
                  </a:lnTo>
                  <a:lnTo>
                    <a:pt x="13524" y="1135"/>
                  </a:lnTo>
                  <a:lnTo>
                    <a:pt x="13270" y="1160"/>
                  </a:lnTo>
                  <a:lnTo>
                    <a:pt x="13014" y="1181"/>
                  </a:lnTo>
                  <a:lnTo>
                    <a:pt x="12758" y="1199"/>
                  </a:lnTo>
                  <a:lnTo>
                    <a:pt x="12500" y="1212"/>
                  </a:lnTo>
                  <a:lnTo>
                    <a:pt x="12242" y="1221"/>
                  </a:lnTo>
                  <a:lnTo>
                    <a:pt x="11982" y="1228"/>
                  </a:lnTo>
                  <a:lnTo>
                    <a:pt x="11721" y="1232"/>
                  </a:lnTo>
                  <a:lnTo>
                    <a:pt x="11460" y="1232"/>
                  </a:lnTo>
                  <a:lnTo>
                    <a:pt x="11199" y="1231"/>
                  </a:lnTo>
                  <a:lnTo>
                    <a:pt x="10936" y="1226"/>
                  </a:lnTo>
                  <a:lnTo>
                    <a:pt x="10673" y="1219"/>
                  </a:lnTo>
                  <a:lnTo>
                    <a:pt x="10410" y="1210"/>
                  </a:lnTo>
                  <a:lnTo>
                    <a:pt x="10147" y="1200"/>
                  </a:lnTo>
                  <a:lnTo>
                    <a:pt x="9883" y="1188"/>
                  </a:lnTo>
                  <a:lnTo>
                    <a:pt x="9620" y="1175"/>
                  </a:lnTo>
                  <a:lnTo>
                    <a:pt x="9357" y="1160"/>
                  </a:lnTo>
                  <a:lnTo>
                    <a:pt x="9095" y="1145"/>
                  </a:lnTo>
                  <a:lnTo>
                    <a:pt x="8832" y="1127"/>
                  </a:lnTo>
                  <a:lnTo>
                    <a:pt x="8570" y="1111"/>
                  </a:lnTo>
                  <a:lnTo>
                    <a:pt x="8310" y="1094"/>
                  </a:lnTo>
                  <a:lnTo>
                    <a:pt x="7789" y="1059"/>
                  </a:lnTo>
                  <a:lnTo>
                    <a:pt x="7273" y="1026"/>
                  </a:lnTo>
                  <a:lnTo>
                    <a:pt x="7017" y="1010"/>
                  </a:lnTo>
                  <a:lnTo>
                    <a:pt x="6762" y="994"/>
                  </a:lnTo>
                  <a:lnTo>
                    <a:pt x="6508" y="981"/>
                  </a:lnTo>
                  <a:lnTo>
                    <a:pt x="6256" y="969"/>
                  </a:lnTo>
                  <a:lnTo>
                    <a:pt x="6051" y="960"/>
                  </a:lnTo>
                  <a:lnTo>
                    <a:pt x="5846" y="952"/>
                  </a:lnTo>
                  <a:lnTo>
                    <a:pt x="5642" y="945"/>
                  </a:lnTo>
                  <a:lnTo>
                    <a:pt x="5438" y="939"/>
                  </a:lnTo>
                  <a:lnTo>
                    <a:pt x="5235" y="935"/>
                  </a:lnTo>
                  <a:lnTo>
                    <a:pt x="5032" y="932"/>
                  </a:lnTo>
                  <a:lnTo>
                    <a:pt x="4830" y="930"/>
                  </a:lnTo>
                  <a:lnTo>
                    <a:pt x="4628" y="929"/>
                  </a:lnTo>
                  <a:lnTo>
                    <a:pt x="4427" y="930"/>
                  </a:lnTo>
                  <a:lnTo>
                    <a:pt x="4227" y="932"/>
                  </a:lnTo>
                  <a:lnTo>
                    <a:pt x="4026" y="936"/>
                  </a:lnTo>
                  <a:lnTo>
                    <a:pt x="3828" y="942"/>
                  </a:lnTo>
                  <a:lnTo>
                    <a:pt x="3629" y="948"/>
                  </a:lnTo>
                  <a:lnTo>
                    <a:pt x="3431" y="957"/>
                  </a:lnTo>
                  <a:lnTo>
                    <a:pt x="3234" y="967"/>
                  </a:lnTo>
                  <a:lnTo>
                    <a:pt x="3037" y="979"/>
                  </a:lnTo>
                  <a:lnTo>
                    <a:pt x="2841" y="994"/>
                  </a:lnTo>
                  <a:lnTo>
                    <a:pt x="2646" y="1010"/>
                  </a:lnTo>
                  <a:lnTo>
                    <a:pt x="2452" y="1028"/>
                  </a:lnTo>
                  <a:lnTo>
                    <a:pt x="2257" y="1048"/>
                  </a:lnTo>
                  <a:lnTo>
                    <a:pt x="2065" y="1071"/>
                  </a:lnTo>
                  <a:lnTo>
                    <a:pt x="1873" y="1095"/>
                  </a:lnTo>
                  <a:lnTo>
                    <a:pt x="1682" y="1122"/>
                  </a:lnTo>
                  <a:lnTo>
                    <a:pt x="1491" y="1151"/>
                  </a:lnTo>
                  <a:lnTo>
                    <a:pt x="1301" y="1182"/>
                  </a:lnTo>
                  <a:lnTo>
                    <a:pt x="1112" y="1216"/>
                  </a:lnTo>
                  <a:lnTo>
                    <a:pt x="926" y="1253"/>
                  </a:lnTo>
                  <a:lnTo>
                    <a:pt x="738" y="1290"/>
                  </a:lnTo>
                  <a:lnTo>
                    <a:pt x="552" y="1332"/>
                  </a:lnTo>
                  <a:lnTo>
                    <a:pt x="367" y="1376"/>
                  </a:lnTo>
                  <a:lnTo>
                    <a:pt x="184" y="1422"/>
                  </a:lnTo>
                  <a:lnTo>
                    <a:pt x="0" y="1472"/>
                  </a:lnTo>
                  <a:lnTo>
                    <a:pt x="0" y="8444"/>
                  </a:lnTo>
                  <a:lnTo>
                    <a:pt x="174" y="8403"/>
                  </a:lnTo>
                  <a:lnTo>
                    <a:pt x="349" y="8363"/>
                  </a:lnTo>
                  <a:lnTo>
                    <a:pt x="524" y="8327"/>
                  </a:lnTo>
                  <a:lnTo>
                    <a:pt x="701" y="8292"/>
                  </a:lnTo>
                  <a:lnTo>
                    <a:pt x="878" y="8260"/>
                  </a:lnTo>
                  <a:lnTo>
                    <a:pt x="1055" y="8229"/>
                  </a:lnTo>
                  <a:lnTo>
                    <a:pt x="1234" y="8200"/>
                  </a:lnTo>
                  <a:lnTo>
                    <a:pt x="1414" y="8174"/>
                  </a:lnTo>
                  <a:lnTo>
                    <a:pt x="1594" y="8149"/>
                  </a:lnTo>
                  <a:lnTo>
                    <a:pt x="1774" y="8128"/>
                  </a:lnTo>
                  <a:lnTo>
                    <a:pt x="1956" y="8107"/>
                  </a:lnTo>
                  <a:lnTo>
                    <a:pt x="2138" y="8089"/>
                  </a:lnTo>
                  <a:lnTo>
                    <a:pt x="2321" y="8072"/>
                  </a:lnTo>
                  <a:lnTo>
                    <a:pt x="2505" y="8057"/>
                  </a:lnTo>
                  <a:lnTo>
                    <a:pt x="2689" y="8044"/>
                  </a:lnTo>
                  <a:lnTo>
                    <a:pt x="2874" y="8032"/>
                  </a:lnTo>
                  <a:lnTo>
                    <a:pt x="3059" y="8022"/>
                  </a:lnTo>
                  <a:lnTo>
                    <a:pt x="3245" y="8013"/>
                  </a:lnTo>
                  <a:lnTo>
                    <a:pt x="3432" y="8007"/>
                  </a:lnTo>
                  <a:lnTo>
                    <a:pt x="3619" y="8001"/>
                  </a:lnTo>
                  <a:lnTo>
                    <a:pt x="3807" y="7997"/>
                  </a:lnTo>
                  <a:lnTo>
                    <a:pt x="3995" y="7995"/>
                  </a:lnTo>
                  <a:lnTo>
                    <a:pt x="4184" y="7993"/>
                  </a:lnTo>
                  <a:lnTo>
                    <a:pt x="4373" y="7993"/>
                  </a:lnTo>
                  <a:lnTo>
                    <a:pt x="4563" y="7994"/>
                  </a:lnTo>
                  <a:lnTo>
                    <a:pt x="4753" y="7997"/>
                  </a:lnTo>
                  <a:lnTo>
                    <a:pt x="4944" y="8000"/>
                  </a:lnTo>
                  <a:lnTo>
                    <a:pt x="5135" y="8005"/>
                  </a:lnTo>
                  <a:lnTo>
                    <a:pt x="5328" y="8010"/>
                  </a:lnTo>
                  <a:lnTo>
                    <a:pt x="5520" y="8018"/>
                  </a:lnTo>
                  <a:lnTo>
                    <a:pt x="5712" y="8025"/>
                  </a:lnTo>
                  <a:lnTo>
                    <a:pt x="5905" y="8033"/>
                  </a:lnTo>
                  <a:lnTo>
                    <a:pt x="6157" y="8046"/>
                  </a:lnTo>
                  <a:lnTo>
                    <a:pt x="6411" y="8059"/>
                  </a:lnTo>
                  <a:lnTo>
                    <a:pt x="6666" y="8074"/>
                  </a:lnTo>
                  <a:lnTo>
                    <a:pt x="6922" y="8089"/>
                  </a:lnTo>
                  <a:lnTo>
                    <a:pt x="7438" y="8122"/>
                  </a:lnTo>
                  <a:lnTo>
                    <a:pt x="7957" y="8157"/>
                  </a:lnTo>
                  <a:lnTo>
                    <a:pt x="8219" y="8174"/>
                  </a:lnTo>
                  <a:lnTo>
                    <a:pt x="8481" y="8192"/>
                  </a:lnTo>
                  <a:lnTo>
                    <a:pt x="8744" y="8208"/>
                  </a:lnTo>
                  <a:lnTo>
                    <a:pt x="9006" y="8223"/>
                  </a:lnTo>
                  <a:lnTo>
                    <a:pt x="9269" y="8238"/>
                  </a:lnTo>
                  <a:lnTo>
                    <a:pt x="9532" y="8252"/>
                  </a:lnTo>
                  <a:lnTo>
                    <a:pt x="9796" y="8264"/>
                  </a:lnTo>
                  <a:lnTo>
                    <a:pt x="10059" y="8275"/>
                  </a:lnTo>
                  <a:lnTo>
                    <a:pt x="10322" y="8283"/>
                  </a:lnTo>
                  <a:lnTo>
                    <a:pt x="10584" y="8290"/>
                  </a:lnTo>
                  <a:lnTo>
                    <a:pt x="10846" y="8294"/>
                  </a:lnTo>
                  <a:lnTo>
                    <a:pt x="11109" y="8296"/>
                  </a:lnTo>
                  <a:lnTo>
                    <a:pt x="11370" y="8295"/>
                  </a:lnTo>
                  <a:lnTo>
                    <a:pt x="11631" y="8292"/>
                  </a:lnTo>
                  <a:lnTo>
                    <a:pt x="11891" y="8286"/>
                  </a:lnTo>
                  <a:lnTo>
                    <a:pt x="12149" y="8276"/>
                  </a:lnTo>
                  <a:lnTo>
                    <a:pt x="12407" y="8262"/>
                  </a:lnTo>
                  <a:lnTo>
                    <a:pt x="12663" y="8244"/>
                  </a:lnTo>
                  <a:lnTo>
                    <a:pt x="12919" y="8224"/>
                  </a:lnTo>
                  <a:lnTo>
                    <a:pt x="13173" y="8198"/>
                  </a:lnTo>
                  <a:lnTo>
                    <a:pt x="13424" y="8169"/>
                  </a:lnTo>
                  <a:lnTo>
                    <a:pt x="13675" y="8134"/>
                  </a:lnTo>
                  <a:lnTo>
                    <a:pt x="13924" y="8095"/>
                  </a:lnTo>
                  <a:lnTo>
                    <a:pt x="14171" y="8051"/>
                  </a:lnTo>
                  <a:lnTo>
                    <a:pt x="14275" y="8032"/>
                  </a:lnTo>
                  <a:lnTo>
                    <a:pt x="14379" y="8010"/>
                  </a:lnTo>
                  <a:lnTo>
                    <a:pt x="14482" y="7986"/>
                  </a:lnTo>
                  <a:lnTo>
                    <a:pt x="14584" y="7963"/>
                  </a:lnTo>
                  <a:lnTo>
                    <a:pt x="14687" y="7938"/>
                  </a:lnTo>
                  <a:lnTo>
                    <a:pt x="14790" y="7911"/>
                  </a:lnTo>
                  <a:lnTo>
                    <a:pt x="14891" y="7883"/>
                  </a:lnTo>
                  <a:lnTo>
                    <a:pt x="14993" y="7855"/>
                  </a:lnTo>
                  <a:lnTo>
                    <a:pt x="15094" y="7824"/>
                  </a:lnTo>
                  <a:lnTo>
                    <a:pt x="15195" y="7793"/>
                  </a:lnTo>
                  <a:lnTo>
                    <a:pt x="15295" y="7761"/>
                  </a:lnTo>
                  <a:lnTo>
                    <a:pt x="15394" y="7727"/>
                  </a:lnTo>
                  <a:lnTo>
                    <a:pt x="15494" y="7694"/>
                  </a:lnTo>
                  <a:lnTo>
                    <a:pt x="15592" y="7658"/>
                  </a:lnTo>
                  <a:lnTo>
                    <a:pt x="15690" y="7621"/>
                  </a:lnTo>
                  <a:lnTo>
                    <a:pt x="15789" y="7585"/>
                  </a:lnTo>
                  <a:lnTo>
                    <a:pt x="15886" y="7546"/>
                  </a:lnTo>
                  <a:lnTo>
                    <a:pt x="15983" y="7507"/>
                  </a:lnTo>
                  <a:lnTo>
                    <a:pt x="16079" y="7467"/>
                  </a:lnTo>
                  <a:lnTo>
                    <a:pt x="16175" y="7426"/>
                  </a:lnTo>
                  <a:lnTo>
                    <a:pt x="16270" y="7384"/>
                  </a:lnTo>
                  <a:lnTo>
                    <a:pt x="16365" y="7341"/>
                  </a:lnTo>
                  <a:lnTo>
                    <a:pt x="16459" y="7297"/>
                  </a:lnTo>
                  <a:lnTo>
                    <a:pt x="16553" y="7253"/>
                  </a:lnTo>
                  <a:lnTo>
                    <a:pt x="16646" y="7208"/>
                  </a:lnTo>
                  <a:lnTo>
                    <a:pt x="16739" y="7161"/>
                  </a:lnTo>
                  <a:lnTo>
                    <a:pt x="16831" y="7115"/>
                  </a:lnTo>
                  <a:lnTo>
                    <a:pt x="16921" y="7067"/>
                  </a:lnTo>
                  <a:lnTo>
                    <a:pt x="17012" y="7019"/>
                  </a:lnTo>
                  <a:lnTo>
                    <a:pt x="17102" y="6970"/>
                  </a:lnTo>
                  <a:lnTo>
                    <a:pt x="17191" y="6920"/>
                  </a:lnTo>
                  <a:lnTo>
                    <a:pt x="17280" y="6871"/>
                  </a:lnTo>
                  <a:lnTo>
                    <a:pt x="17280" y="0"/>
                  </a:lnTo>
                  <a:lnTo>
                    <a:pt x="17200" y="42"/>
                  </a:lnTo>
                  <a:lnTo>
                    <a:pt x="17119" y="83"/>
                  </a:lnTo>
                  <a:lnTo>
                    <a:pt x="17039" y="124"/>
                  </a:lnTo>
                  <a:lnTo>
                    <a:pt x="16957" y="164"/>
                  </a:lnTo>
                  <a:lnTo>
                    <a:pt x="16875" y="203"/>
                  </a:lnTo>
                  <a:lnTo>
                    <a:pt x="16793" y="242"/>
                  </a:lnTo>
                  <a:lnTo>
                    <a:pt x="16711" y="281"/>
                  </a:lnTo>
                  <a:lnTo>
                    <a:pt x="16628" y="318"/>
                  </a:lnTo>
                  <a:lnTo>
                    <a:pt x="16543" y="355"/>
                  </a:lnTo>
                  <a:lnTo>
                    <a:pt x="16460" y="391"/>
                  </a:lnTo>
                  <a:lnTo>
                    <a:pt x="16375" y="426"/>
                  </a:lnTo>
                  <a:lnTo>
                    <a:pt x="16291" y="461"/>
                  </a:lnTo>
                  <a:lnTo>
                    <a:pt x="16205" y="495"/>
                  </a:lnTo>
                  <a:lnTo>
                    <a:pt x="16120" y="529"/>
                  </a:lnTo>
                  <a:lnTo>
                    <a:pt x="16034" y="561"/>
                  </a:lnTo>
                  <a:lnTo>
                    <a:pt x="15947" y="593"/>
                  </a:lnTo>
                  <a:lnTo>
                    <a:pt x="15861" y="624"/>
                  </a:lnTo>
                  <a:lnTo>
                    <a:pt x="15774" y="654"/>
                  </a:lnTo>
                  <a:lnTo>
                    <a:pt x="15687" y="683"/>
                  </a:lnTo>
                  <a:lnTo>
                    <a:pt x="15598" y="713"/>
                  </a:lnTo>
                  <a:lnTo>
                    <a:pt x="15511" y="741"/>
                  </a:lnTo>
                  <a:lnTo>
                    <a:pt x="15422" y="767"/>
                  </a:lnTo>
                  <a:lnTo>
                    <a:pt x="15334" y="794"/>
                  </a:lnTo>
                  <a:lnTo>
                    <a:pt x="15245" y="818"/>
                  </a:lnTo>
                  <a:lnTo>
                    <a:pt x="15156" y="843"/>
                  </a:lnTo>
                  <a:lnTo>
                    <a:pt x="15066" y="866"/>
                  </a:lnTo>
                  <a:lnTo>
                    <a:pt x="14976" y="889"/>
                  </a:lnTo>
                  <a:lnTo>
                    <a:pt x="14886" y="910"/>
                  </a:lnTo>
                  <a:lnTo>
                    <a:pt x="14795" y="931"/>
                  </a:lnTo>
                  <a:lnTo>
                    <a:pt x="14704" y="951"/>
                  </a:lnTo>
                  <a:lnTo>
                    <a:pt x="14613" y="970"/>
                  </a:lnTo>
                  <a:lnTo>
                    <a:pt x="14523" y="987"/>
                  </a:lnTo>
                  <a:close/>
                </a:path>
              </a:pathLst>
            </a:custGeom>
            <a:solidFill>
              <a:srgbClr val="5773B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3076" name="Freeform 4"/>
            <p:cNvSpPr>
              <a:spLocks noChangeArrowheads="1"/>
            </p:cNvSpPr>
            <p:nvPr/>
          </p:nvSpPr>
          <p:spPr bwMode="auto">
            <a:xfrm>
              <a:off x="4" y="1136"/>
              <a:ext cx="5760" cy="596"/>
            </a:xfrm>
            <a:custGeom>
              <a:avLst/>
              <a:gdLst/>
              <a:ahLst/>
              <a:cxnLst>
                <a:cxn ang="0">
                  <a:pos x="368" y="1372"/>
                </a:cxn>
                <a:cxn ang="0">
                  <a:pos x="928" y="1247"/>
                </a:cxn>
                <a:cxn ang="0">
                  <a:pos x="1495" y="1145"/>
                </a:cxn>
                <a:cxn ang="0">
                  <a:pos x="2070" y="1064"/>
                </a:cxn>
                <a:cxn ang="0">
                  <a:pos x="2652" y="1003"/>
                </a:cxn>
                <a:cxn ang="0">
                  <a:pos x="3241" y="960"/>
                </a:cxn>
                <a:cxn ang="0">
                  <a:pos x="3837" y="934"/>
                </a:cxn>
                <a:cxn ang="0">
                  <a:pos x="4438" y="922"/>
                </a:cxn>
                <a:cxn ang="0">
                  <a:pos x="5045" y="923"/>
                </a:cxn>
                <a:cxn ang="0">
                  <a:pos x="5657" y="937"/>
                </a:cxn>
                <a:cxn ang="0">
                  <a:pos x="6273" y="961"/>
                </a:cxn>
                <a:cxn ang="0">
                  <a:pos x="7033" y="1001"/>
                </a:cxn>
                <a:cxn ang="0">
                  <a:pos x="8326" y="1085"/>
                </a:cxn>
                <a:cxn ang="0">
                  <a:pos x="9111" y="1136"/>
                </a:cxn>
                <a:cxn ang="0">
                  <a:pos x="9899" y="1180"/>
                </a:cxn>
                <a:cxn ang="0">
                  <a:pos x="10690" y="1211"/>
                </a:cxn>
                <a:cxn ang="0">
                  <a:pos x="11476" y="1224"/>
                </a:cxn>
                <a:cxn ang="0">
                  <a:pos x="12258" y="1213"/>
                </a:cxn>
                <a:cxn ang="0">
                  <a:pos x="13031" y="1172"/>
                </a:cxn>
                <a:cxn ang="0">
                  <a:pos x="13793" y="1096"/>
                </a:cxn>
                <a:cxn ang="0">
                  <a:pos x="14539" y="979"/>
                </a:cxn>
                <a:cxn ang="0">
                  <a:pos x="14810" y="923"/>
                </a:cxn>
                <a:cxn ang="0">
                  <a:pos x="15079" y="859"/>
                </a:cxn>
                <a:cxn ang="0">
                  <a:pos x="15346" y="787"/>
                </a:cxn>
                <a:cxn ang="0">
                  <a:pos x="15609" y="707"/>
                </a:cxn>
                <a:cxn ang="0">
                  <a:pos x="15870" y="619"/>
                </a:cxn>
                <a:cxn ang="0">
                  <a:pos x="16127" y="524"/>
                </a:cxn>
                <a:cxn ang="0">
                  <a:pos x="16380" y="423"/>
                </a:cxn>
                <a:cxn ang="0">
                  <a:pos x="16631" y="316"/>
                </a:cxn>
                <a:cxn ang="0">
                  <a:pos x="16877" y="202"/>
                </a:cxn>
                <a:cxn ang="0">
                  <a:pos x="17120" y="83"/>
                </a:cxn>
                <a:cxn ang="0">
                  <a:pos x="17280" y="315"/>
                </a:cxn>
                <a:cxn ang="0">
                  <a:pos x="17039" y="439"/>
                </a:cxn>
                <a:cxn ang="0">
                  <a:pos x="16793" y="557"/>
                </a:cxn>
                <a:cxn ang="0">
                  <a:pos x="16543" y="670"/>
                </a:cxn>
                <a:cxn ang="0">
                  <a:pos x="16291" y="776"/>
                </a:cxn>
                <a:cxn ang="0">
                  <a:pos x="16034" y="876"/>
                </a:cxn>
                <a:cxn ang="0">
                  <a:pos x="15774" y="969"/>
                </a:cxn>
                <a:cxn ang="0">
                  <a:pos x="15511" y="1056"/>
                </a:cxn>
                <a:cxn ang="0">
                  <a:pos x="15245" y="1133"/>
                </a:cxn>
                <a:cxn ang="0">
                  <a:pos x="14976" y="1204"/>
                </a:cxn>
                <a:cxn ang="0">
                  <a:pos x="14704" y="1266"/>
                </a:cxn>
                <a:cxn ang="0">
                  <a:pos x="14275" y="1346"/>
                </a:cxn>
                <a:cxn ang="0">
                  <a:pos x="13524" y="1450"/>
                </a:cxn>
                <a:cxn ang="0">
                  <a:pos x="12758" y="1514"/>
                </a:cxn>
                <a:cxn ang="0">
                  <a:pos x="11982" y="1543"/>
                </a:cxn>
                <a:cxn ang="0">
                  <a:pos x="11199" y="1546"/>
                </a:cxn>
                <a:cxn ang="0">
                  <a:pos x="10410" y="1525"/>
                </a:cxn>
                <a:cxn ang="0">
                  <a:pos x="9620" y="1490"/>
                </a:cxn>
                <a:cxn ang="0">
                  <a:pos x="8832" y="1442"/>
                </a:cxn>
                <a:cxn ang="0">
                  <a:pos x="7789" y="1374"/>
                </a:cxn>
                <a:cxn ang="0">
                  <a:pos x="6762" y="1309"/>
                </a:cxn>
                <a:cxn ang="0">
                  <a:pos x="6051" y="1275"/>
                </a:cxn>
                <a:cxn ang="0">
                  <a:pos x="5438" y="1254"/>
                </a:cxn>
                <a:cxn ang="0">
                  <a:pos x="4830" y="1245"/>
                </a:cxn>
                <a:cxn ang="0">
                  <a:pos x="4227" y="1247"/>
                </a:cxn>
                <a:cxn ang="0">
                  <a:pos x="3629" y="1263"/>
                </a:cxn>
                <a:cxn ang="0">
                  <a:pos x="3037" y="1294"/>
                </a:cxn>
                <a:cxn ang="0">
                  <a:pos x="2452" y="1343"/>
                </a:cxn>
                <a:cxn ang="0">
                  <a:pos x="1873" y="1410"/>
                </a:cxn>
                <a:cxn ang="0">
                  <a:pos x="1301" y="1497"/>
                </a:cxn>
                <a:cxn ang="0">
                  <a:pos x="738" y="1605"/>
                </a:cxn>
                <a:cxn ang="0">
                  <a:pos x="184" y="1737"/>
                </a:cxn>
              </a:cxnLst>
              <a:rect l="0" t="0" r="r" b="b"/>
              <a:pathLst>
                <a:path w="17280" h="1787">
                  <a:moveTo>
                    <a:pt x="0" y="1468"/>
                  </a:moveTo>
                  <a:lnTo>
                    <a:pt x="184" y="1419"/>
                  </a:lnTo>
                  <a:lnTo>
                    <a:pt x="368" y="1372"/>
                  </a:lnTo>
                  <a:lnTo>
                    <a:pt x="554" y="1328"/>
                  </a:lnTo>
                  <a:lnTo>
                    <a:pt x="740" y="1287"/>
                  </a:lnTo>
                  <a:lnTo>
                    <a:pt x="928" y="1247"/>
                  </a:lnTo>
                  <a:lnTo>
                    <a:pt x="1116" y="1211"/>
                  </a:lnTo>
                  <a:lnTo>
                    <a:pt x="1305" y="1177"/>
                  </a:lnTo>
                  <a:lnTo>
                    <a:pt x="1495" y="1145"/>
                  </a:lnTo>
                  <a:lnTo>
                    <a:pt x="1686" y="1116"/>
                  </a:lnTo>
                  <a:lnTo>
                    <a:pt x="1877" y="1089"/>
                  </a:lnTo>
                  <a:lnTo>
                    <a:pt x="2070" y="1064"/>
                  </a:lnTo>
                  <a:lnTo>
                    <a:pt x="2264" y="1042"/>
                  </a:lnTo>
                  <a:lnTo>
                    <a:pt x="2457" y="1021"/>
                  </a:lnTo>
                  <a:lnTo>
                    <a:pt x="2652" y="1003"/>
                  </a:lnTo>
                  <a:lnTo>
                    <a:pt x="2848" y="987"/>
                  </a:lnTo>
                  <a:lnTo>
                    <a:pt x="3045" y="972"/>
                  </a:lnTo>
                  <a:lnTo>
                    <a:pt x="3241" y="960"/>
                  </a:lnTo>
                  <a:lnTo>
                    <a:pt x="3440" y="950"/>
                  </a:lnTo>
                  <a:lnTo>
                    <a:pt x="3637" y="940"/>
                  </a:lnTo>
                  <a:lnTo>
                    <a:pt x="3837" y="934"/>
                  </a:lnTo>
                  <a:lnTo>
                    <a:pt x="4037" y="928"/>
                  </a:lnTo>
                  <a:lnTo>
                    <a:pt x="4237" y="924"/>
                  </a:lnTo>
                  <a:lnTo>
                    <a:pt x="4438" y="922"/>
                  </a:lnTo>
                  <a:lnTo>
                    <a:pt x="4640" y="921"/>
                  </a:lnTo>
                  <a:lnTo>
                    <a:pt x="4842" y="922"/>
                  </a:lnTo>
                  <a:lnTo>
                    <a:pt x="5045" y="923"/>
                  </a:lnTo>
                  <a:lnTo>
                    <a:pt x="5248" y="926"/>
                  </a:lnTo>
                  <a:lnTo>
                    <a:pt x="5452" y="931"/>
                  </a:lnTo>
                  <a:lnTo>
                    <a:pt x="5657" y="937"/>
                  </a:lnTo>
                  <a:lnTo>
                    <a:pt x="5861" y="943"/>
                  </a:lnTo>
                  <a:lnTo>
                    <a:pt x="6066" y="951"/>
                  </a:lnTo>
                  <a:lnTo>
                    <a:pt x="6273" y="961"/>
                  </a:lnTo>
                  <a:lnTo>
                    <a:pt x="6524" y="972"/>
                  </a:lnTo>
                  <a:lnTo>
                    <a:pt x="6778" y="987"/>
                  </a:lnTo>
                  <a:lnTo>
                    <a:pt x="7033" y="1001"/>
                  </a:lnTo>
                  <a:lnTo>
                    <a:pt x="7289" y="1017"/>
                  </a:lnTo>
                  <a:lnTo>
                    <a:pt x="7805" y="1050"/>
                  </a:lnTo>
                  <a:lnTo>
                    <a:pt x="8326" y="1085"/>
                  </a:lnTo>
                  <a:lnTo>
                    <a:pt x="8587" y="1102"/>
                  </a:lnTo>
                  <a:lnTo>
                    <a:pt x="8848" y="1119"/>
                  </a:lnTo>
                  <a:lnTo>
                    <a:pt x="9111" y="1136"/>
                  </a:lnTo>
                  <a:lnTo>
                    <a:pt x="9373" y="1151"/>
                  </a:lnTo>
                  <a:lnTo>
                    <a:pt x="9637" y="1166"/>
                  </a:lnTo>
                  <a:lnTo>
                    <a:pt x="9899" y="1180"/>
                  </a:lnTo>
                  <a:lnTo>
                    <a:pt x="10163" y="1192"/>
                  </a:lnTo>
                  <a:lnTo>
                    <a:pt x="10426" y="1201"/>
                  </a:lnTo>
                  <a:lnTo>
                    <a:pt x="10690" y="1211"/>
                  </a:lnTo>
                  <a:lnTo>
                    <a:pt x="10952" y="1218"/>
                  </a:lnTo>
                  <a:lnTo>
                    <a:pt x="11215" y="1222"/>
                  </a:lnTo>
                  <a:lnTo>
                    <a:pt x="11476" y="1224"/>
                  </a:lnTo>
                  <a:lnTo>
                    <a:pt x="11737" y="1223"/>
                  </a:lnTo>
                  <a:lnTo>
                    <a:pt x="11999" y="1220"/>
                  </a:lnTo>
                  <a:lnTo>
                    <a:pt x="12258" y="1213"/>
                  </a:lnTo>
                  <a:lnTo>
                    <a:pt x="12517" y="1203"/>
                  </a:lnTo>
                  <a:lnTo>
                    <a:pt x="12774" y="1190"/>
                  </a:lnTo>
                  <a:lnTo>
                    <a:pt x="13031" y="1172"/>
                  </a:lnTo>
                  <a:lnTo>
                    <a:pt x="13286" y="1151"/>
                  </a:lnTo>
                  <a:lnTo>
                    <a:pt x="13540" y="1126"/>
                  </a:lnTo>
                  <a:lnTo>
                    <a:pt x="13793" y="1096"/>
                  </a:lnTo>
                  <a:lnTo>
                    <a:pt x="14043" y="1062"/>
                  </a:lnTo>
                  <a:lnTo>
                    <a:pt x="14292" y="1022"/>
                  </a:lnTo>
                  <a:lnTo>
                    <a:pt x="14539" y="979"/>
                  </a:lnTo>
                  <a:lnTo>
                    <a:pt x="14630" y="961"/>
                  </a:lnTo>
                  <a:lnTo>
                    <a:pt x="14720" y="942"/>
                  </a:lnTo>
                  <a:lnTo>
                    <a:pt x="14810" y="923"/>
                  </a:lnTo>
                  <a:lnTo>
                    <a:pt x="14900" y="902"/>
                  </a:lnTo>
                  <a:lnTo>
                    <a:pt x="14989" y="881"/>
                  </a:lnTo>
                  <a:lnTo>
                    <a:pt x="15079" y="859"/>
                  </a:lnTo>
                  <a:lnTo>
                    <a:pt x="15169" y="835"/>
                  </a:lnTo>
                  <a:lnTo>
                    <a:pt x="15257" y="812"/>
                  </a:lnTo>
                  <a:lnTo>
                    <a:pt x="15346" y="787"/>
                  </a:lnTo>
                  <a:lnTo>
                    <a:pt x="15433" y="761"/>
                  </a:lnTo>
                  <a:lnTo>
                    <a:pt x="15522" y="734"/>
                  </a:lnTo>
                  <a:lnTo>
                    <a:pt x="15609" y="707"/>
                  </a:lnTo>
                  <a:lnTo>
                    <a:pt x="15696" y="678"/>
                  </a:lnTo>
                  <a:lnTo>
                    <a:pt x="15783" y="648"/>
                  </a:lnTo>
                  <a:lnTo>
                    <a:pt x="15870" y="619"/>
                  </a:lnTo>
                  <a:lnTo>
                    <a:pt x="15955" y="588"/>
                  </a:lnTo>
                  <a:lnTo>
                    <a:pt x="16041" y="557"/>
                  </a:lnTo>
                  <a:lnTo>
                    <a:pt x="16127" y="524"/>
                  </a:lnTo>
                  <a:lnTo>
                    <a:pt x="16212" y="492"/>
                  </a:lnTo>
                  <a:lnTo>
                    <a:pt x="16296" y="457"/>
                  </a:lnTo>
                  <a:lnTo>
                    <a:pt x="16380" y="423"/>
                  </a:lnTo>
                  <a:lnTo>
                    <a:pt x="16465" y="388"/>
                  </a:lnTo>
                  <a:lnTo>
                    <a:pt x="16548" y="353"/>
                  </a:lnTo>
                  <a:lnTo>
                    <a:pt x="16631" y="316"/>
                  </a:lnTo>
                  <a:lnTo>
                    <a:pt x="16713" y="278"/>
                  </a:lnTo>
                  <a:lnTo>
                    <a:pt x="16796" y="240"/>
                  </a:lnTo>
                  <a:lnTo>
                    <a:pt x="16877" y="202"/>
                  </a:lnTo>
                  <a:lnTo>
                    <a:pt x="16959" y="162"/>
                  </a:lnTo>
                  <a:lnTo>
                    <a:pt x="17040" y="124"/>
                  </a:lnTo>
                  <a:lnTo>
                    <a:pt x="17120" y="83"/>
                  </a:lnTo>
                  <a:lnTo>
                    <a:pt x="17200" y="42"/>
                  </a:lnTo>
                  <a:lnTo>
                    <a:pt x="17280" y="0"/>
                  </a:lnTo>
                  <a:lnTo>
                    <a:pt x="17280" y="315"/>
                  </a:lnTo>
                  <a:lnTo>
                    <a:pt x="17200" y="357"/>
                  </a:lnTo>
                  <a:lnTo>
                    <a:pt x="17119" y="398"/>
                  </a:lnTo>
                  <a:lnTo>
                    <a:pt x="17039" y="439"/>
                  </a:lnTo>
                  <a:lnTo>
                    <a:pt x="16957" y="479"/>
                  </a:lnTo>
                  <a:lnTo>
                    <a:pt x="16875" y="518"/>
                  </a:lnTo>
                  <a:lnTo>
                    <a:pt x="16793" y="557"/>
                  </a:lnTo>
                  <a:lnTo>
                    <a:pt x="16711" y="596"/>
                  </a:lnTo>
                  <a:lnTo>
                    <a:pt x="16628" y="633"/>
                  </a:lnTo>
                  <a:lnTo>
                    <a:pt x="16543" y="670"/>
                  </a:lnTo>
                  <a:lnTo>
                    <a:pt x="16460" y="706"/>
                  </a:lnTo>
                  <a:lnTo>
                    <a:pt x="16375" y="741"/>
                  </a:lnTo>
                  <a:lnTo>
                    <a:pt x="16291" y="776"/>
                  </a:lnTo>
                  <a:lnTo>
                    <a:pt x="16205" y="810"/>
                  </a:lnTo>
                  <a:lnTo>
                    <a:pt x="16120" y="844"/>
                  </a:lnTo>
                  <a:lnTo>
                    <a:pt x="16034" y="876"/>
                  </a:lnTo>
                  <a:lnTo>
                    <a:pt x="15947" y="908"/>
                  </a:lnTo>
                  <a:lnTo>
                    <a:pt x="15861" y="939"/>
                  </a:lnTo>
                  <a:lnTo>
                    <a:pt x="15774" y="969"/>
                  </a:lnTo>
                  <a:lnTo>
                    <a:pt x="15687" y="998"/>
                  </a:lnTo>
                  <a:lnTo>
                    <a:pt x="15598" y="1028"/>
                  </a:lnTo>
                  <a:lnTo>
                    <a:pt x="15511" y="1056"/>
                  </a:lnTo>
                  <a:lnTo>
                    <a:pt x="15422" y="1082"/>
                  </a:lnTo>
                  <a:lnTo>
                    <a:pt x="15334" y="1109"/>
                  </a:lnTo>
                  <a:lnTo>
                    <a:pt x="15245" y="1133"/>
                  </a:lnTo>
                  <a:lnTo>
                    <a:pt x="15156" y="1158"/>
                  </a:lnTo>
                  <a:lnTo>
                    <a:pt x="15066" y="1181"/>
                  </a:lnTo>
                  <a:lnTo>
                    <a:pt x="14976" y="1204"/>
                  </a:lnTo>
                  <a:lnTo>
                    <a:pt x="14886" y="1225"/>
                  </a:lnTo>
                  <a:lnTo>
                    <a:pt x="14795" y="1246"/>
                  </a:lnTo>
                  <a:lnTo>
                    <a:pt x="14704" y="1266"/>
                  </a:lnTo>
                  <a:lnTo>
                    <a:pt x="14613" y="1285"/>
                  </a:lnTo>
                  <a:lnTo>
                    <a:pt x="14523" y="1302"/>
                  </a:lnTo>
                  <a:lnTo>
                    <a:pt x="14275" y="1346"/>
                  </a:lnTo>
                  <a:lnTo>
                    <a:pt x="14026" y="1385"/>
                  </a:lnTo>
                  <a:lnTo>
                    <a:pt x="13775" y="1420"/>
                  </a:lnTo>
                  <a:lnTo>
                    <a:pt x="13524" y="1450"/>
                  </a:lnTo>
                  <a:lnTo>
                    <a:pt x="13270" y="1475"/>
                  </a:lnTo>
                  <a:lnTo>
                    <a:pt x="13014" y="1496"/>
                  </a:lnTo>
                  <a:lnTo>
                    <a:pt x="12758" y="1514"/>
                  </a:lnTo>
                  <a:lnTo>
                    <a:pt x="12500" y="1527"/>
                  </a:lnTo>
                  <a:lnTo>
                    <a:pt x="12242" y="1536"/>
                  </a:lnTo>
                  <a:lnTo>
                    <a:pt x="11982" y="1543"/>
                  </a:lnTo>
                  <a:lnTo>
                    <a:pt x="11721" y="1547"/>
                  </a:lnTo>
                  <a:lnTo>
                    <a:pt x="11460" y="1547"/>
                  </a:lnTo>
                  <a:lnTo>
                    <a:pt x="11199" y="1546"/>
                  </a:lnTo>
                  <a:lnTo>
                    <a:pt x="10936" y="1541"/>
                  </a:lnTo>
                  <a:lnTo>
                    <a:pt x="10673" y="1534"/>
                  </a:lnTo>
                  <a:lnTo>
                    <a:pt x="10410" y="1525"/>
                  </a:lnTo>
                  <a:lnTo>
                    <a:pt x="10147" y="1515"/>
                  </a:lnTo>
                  <a:lnTo>
                    <a:pt x="9883" y="1503"/>
                  </a:lnTo>
                  <a:lnTo>
                    <a:pt x="9620" y="1490"/>
                  </a:lnTo>
                  <a:lnTo>
                    <a:pt x="9357" y="1475"/>
                  </a:lnTo>
                  <a:lnTo>
                    <a:pt x="9095" y="1460"/>
                  </a:lnTo>
                  <a:lnTo>
                    <a:pt x="8832" y="1442"/>
                  </a:lnTo>
                  <a:lnTo>
                    <a:pt x="8570" y="1426"/>
                  </a:lnTo>
                  <a:lnTo>
                    <a:pt x="8310" y="1409"/>
                  </a:lnTo>
                  <a:lnTo>
                    <a:pt x="7789" y="1374"/>
                  </a:lnTo>
                  <a:lnTo>
                    <a:pt x="7273" y="1341"/>
                  </a:lnTo>
                  <a:lnTo>
                    <a:pt x="7017" y="1325"/>
                  </a:lnTo>
                  <a:lnTo>
                    <a:pt x="6762" y="1309"/>
                  </a:lnTo>
                  <a:lnTo>
                    <a:pt x="6508" y="1296"/>
                  </a:lnTo>
                  <a:lnTo>
                    <a:pt x="6256" y="1284"/>
                  </a:lnTo>
                  <a:lnTo>
                    <a:pt x="6051" y="1275"/>
                  </a:lnTo>
                  <a:lnTo>
                    <a:pt x="5846" y="1267"/>
                  </a:lnTo>
                  <a:lnTo>
                    <a:pt x="5642" y="1260"/>
                  </a:lnTo>
                  <a:lnTo>
                    <a:pt x="5438" y="1254"/>
                  </a:lnTo>
                  <a:lnTo>
                    <a:pt x="5235" y="1250"/>
                  </a:lnTo>
                  <a:lnTo>
                    <a:pt x="5032" y="1247"/>
                  </a:lnTo>
                  <a:lnTo>
                    <a:pt x="4830" y="1245"/>
                  </a:lnTo>
                  <a:lnTo>
                    <a:pt x="4628" y="1244"/>
                  </a:lnTo>
                  <a:lnTo>
                    <a:pt x="4427" y="1245"/>
                  </a:lnTo>
                  <a:lnTo>
                    <a:pt x="4227" y="1247"/>
                  </a:lnTo>
                  <a:lnTo>
                    <a:pt x="4026" y="1251"/>
                  </a:lnTo>
                  <a:lnTo>
                    <a:pt x="3828" y="1257"/>
                  </a:lnTo>
                  <a:lnTo>
                    <a:pt x="3629" y="1263"/>
                  </a:lnTo>
                  <a:lnTo>
                    <a:pt x="3431" y="1272"/>
                  </a:lnTo>
                  <a:lnTo>
                    <a:pt x="3234" y="1282"/>
                  </a:lnTo>
                  <a:lnTo>
                    <a:pt x="3037" y="1294"/>
                  </a:lnTo>
                  <a:lnTo>
                    <a:pt x="2841" y="1309"/>
                  </a:lnTo>
                  <a:lnTo>
                    <a:pt x="2646" y="1325"/>
                  </a:lnTo>
                  <a:lnTo>
                    <a:pt x="2452" y="1343"/>
                  </a:lnTo>
                  <a:lnTo>
                    <a:pt x="2257" y="1363"/>
                  </a:lnTo>
                  <a:lnTo>
                    <a:pt x="2065" y="1386"/>
                  </a:lnTo>
                  <a:lnTo>
                    <a:pt x="1873" y="1410"/>
                  </a:lnTo>
                  <a:lnTo>
                    <a:pt x="1682" y="1437"/>
                  </a:lnTo>
                  <a:lnTo>
                    <a:pt x="1491" y="1466"/>
                  </a:lnTo>
                  <a:lnTo>
                    <a:pt x="1301" y="1497"/>
                  </a:lnTo>
                  <a:lnTo>
                    <a:pt x="1112" y="1531"/>
                  </a:lnTo>
                  <a:lnTo>
                    <a:pt x="926" y="1568"/>
                  </a:lnTo>
                  <a:lnTo>
                    <a:pt x="738" y="1605"/>
                  </a:lnTo>
                  <a:lnTo>
                    <a:pt x="552" y="1647"/>
                  </a:lnTo>
                  <a:lnTo>
                    <a:pt x="367" y="1691"/>
                  </a:lnTo>
                  <a:lnTo>
                    <a:pt x="184" y="1737"/>
                  </a:lnTo>
                  <a:lnTo>
                    <a:pt x="0" y="1787"/>
                  </a:lnTo>
                  <a:lnTo>
                    <a:pt x="0" y="1468"/>
                  </a:lnTo>
                  <a:close/>
                </a:path>
              </a:pathLst>
            </a:custGeom>
            <a:solidFill>
              <a:srgbClr val="D4DFE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3077" name="Freeform 5"/>
            <p:cNvSpPr>
              <a:spLocks noChangeArrowheads="1"/>
            </p:cNvSpPr>
            <p:nvPr/>
          </p:nvSpPr>
          <p:spPr bwMode="auto">
            <a:xfrm>
              <a:off x="4" y="3531"/>
              <a:ext cx="5760" cy="798"/>
            </a:xfrm>
            <a:custGeom>
              <a:avLst/>
              <a:gdLst/>
              <a:ahLst/>
              <a:cxnLst>
                <a:cxn ang="0">
                  <a:pos x="0" y="1573"/>
                </a:cxn>
                <a:cxn ang="0">
                  <a:pos x="349" y="1492"/>
                </a:cxn>
                <a:cxn ang="0">
                  <a:pos x="701" y="1421"/>
                </a:cxn>
                <a:cxn ang="0">
                  <a:pos x="1055" y="1358"/>
                </a:cxn>
                <a:cxn ang="0">
                  <a:pos x="1414" y="1303"/>
                </a:cxn>
                <a:cxn ang="0">
                  <a:pos x="1774" y="1257"/>
                </a:cxn>
                <a:cxn ang="0">
                  <a:pos x="2138" y="1218"/>
                </a:cxn>
                <a:cxn ang="0">
                  <a:pos x="2505" y="1186"/>
                </a:cxn>
                <a:cxn ang="0">
                  <a:pos x="2874" y="1161"/>
                </a:cxn>
                <a:cxn ang="0">
                  <a:pos x="3245" y="1142"/>
                </a:cxn>
                <a:cxn ang="0">
                  <a:pos x="3619" y="1130"/>
                </a:cxn>
                <a:cxn ang="0">
                  <a:pos x="3995" y="1124"/>
                </a:cxn>
                <a:cxn ang="0">
                  <a:pos x="4373" y="1122"/>
                </a:cxn>
                <a:cxn ang="0">
                  <a:pos x="4753" y="1126"/>
                </a:cxn>
                <a:cxn ang="0">
                  <a:pos x="5135" y="1134"/>
                </a:cxn>
                <a:cxn ang="0">
                  <a:pos x="5520" y="1147"/>
                </a:cxn>
                <a:cxn ang="0">
                  <a:pos x="5905" y="1162"/>
                </a:cxn>
                <a:cxn ang="0">
                  <a:pos x="6411" y="1188"/>
                </a:cxn>
                <a:cxn ang="0">
                  <a:pos x="6922" y="1218"/>
                </a:cxn>
                <a:cxn ang="0">
                  <a:pos x="7957" y="1286"/>
                </a:cxn>
                <a:cxn ang="0">
                  <a:pos x="8481" y="1321"/>
                </a:cxn>
                <a:cxn ang="0">
                  <a:pos x="9006" y="1352"/>
                </a:cxn>
                <a:cxn ang="0">
                  <a:pos x="9532" y="1381"/>
                </a:cxn>
                <a:cxn ang="0">
                  <a:pos x="10059" y="1404"/>
                </a:cxn>
                <a:cxn ang="0">
                  <a:pos x="10584" y="1419"/>
                </a:cxn>
                <a:cxn ang="0">
                  <a:pos x="11109" y="1425"/>
                </a:cxn>
                <a:cxn ang="0">
                  <a:pos x="11631" y="1421"/>
                </a:cxn>
                <a:cxn ang="0">
                  <a:pos x="12149" y="1405"/>
                </a:cxn>
                <a:cxn ang="0">
                  <a:pos x="12663" y="1373"/>
                </a:cxn>
                <a:cxn ang="0">
                  <a:pos x="13173" y="1327"/>
                </a:cxn>
                <a:cxn ang="0">
                  <a:pos x="13675" y="1263"/>
                </a:cxn>
                <a:cxn ang="0">
                  <a:pos x="14171" y="1180"/>
                </a:cxn>
                <a:cxn ang="0">
                  <a:pos x="14379" y="1139"/>
                </a:cxn>
                <a:cxn ang="0">
                  <a:pos x="14584" y="1092"/>
                </a:cxn>
                <a:cxn ang="0">
                  <a:pos x="14790" y="1040"/>
                </a:cxn>
                <a:cxn ang="0">
                  <a:pos x="14993" y="984"/>
                </a:cxn>
                <a:cxn ang="0">
                  <a:pos x="15195" y="922"/>
                </a:cxn>
                <a:cxn ang="0">
                  <a:pos x="15394" y="856"/>
                </a:cxn>
                <a:cxn ang="0">
                  <a:pos x="15592" y="787"/>
                </a:cxn>
                <a:cxn ang="0">
                  <a:pos x="15789" y="714"/>
                </a:cxn>
                <a:cxn ang="0">
                  <a:pos x="15983" y="636"/>
                </a:cxn>
                <a:cxn ang="0">
                  <a:pos x="16175" y="555"/>
                </a:cxn>
                <a:cxn ang="0">
                  <a:pos x="16365" y="470"/>
                </a:cxn>
                <a:cxn ang="0">
                  <a:pos x="16553" y="382"/>
                </a:cxn>
                <a:cxn ang="0">
                  <a:pos x="16739" y="290"/>
                </a:cxn>
                <a:cxn ang="0">
                  <a:pos x="16921" y="196"/>
                </a:cxn>
                <a:cxn ang="0">
                  <a:pos x="17102" y="99"/>
                </a:cxn>
                <a:cxn ang="0">
                  <a:pos x="17280" y="0"/>
                </a:cxn>
                <a:cxn ang="0">
                  <a:pos x="0" y="2393"/>
                </a:cxn>
              </a:cxnLst>
              <a:rect l="0" t="0" r="r" b="b"/>
              <a:pathLst>
                <a:path w="17280" h="2393">
                  <a:moveTo>
                    <a:pt x="0" y="2393"/>
                  </a:moveTo>
                  <a:lnTo>
                    <a:pt x="0" y="1573"/>
                  </a:lnTo>
                  <a:lnTo>
                    <a:pt x="174" y="1532"/>
                  </a:lnTo>
                  <a:lnTo>
                    <a:pt x="349" y="1492"/>
                  </a:lnTo>
                  <a:lnTo>
                    <a:pt x="524" y="1456"/>
                  </a:lnTo>
                  <a:lnTo>
                    <a:pt x="701" y="1421"/>
                  </a:lnTo>
                  <a:lnTo>
                    <a:pt x="878" y="1389"/>
                  </a:lnTo>
                  <a:lnTo>
                    <a:pt x="1055" y="1358"/>
                  </a:lnTo>
                  <a:lnTo>
                    <a:pt x="1234" y="1329"/>
                  </a:lnTo>
                  <a:lnTo>
                    <a:pt x="1414" y="1303"/>
                  </a:lnTo>
                  <a:lnTo>
                    <a:pt x="1594" y="1278"/>
                  </a:lnTo>
                  <a:lnTo>
                    <a:pt x="1774" y="1257"/>
                  </a:lnTo>
                  <a:lnTo>
                    <a:pt x="1956" y="1236"/>
                  </a:lnTo>
                  <a:lnTo>
                    <a:pt x="2138" y="1218"/>
                  </a:lnTo>
                  <a:lnTo>
                    <a:pt x="2321" y="1201"/>
                  </a:lnTo>
                  <a:lnTo>
                    <a:pt x="2505" y="1186"/>
                  </a:lnTo>
                  <a:lnTo>
                    <a:pt x="2689" y="1173"/>
                  </a:lnTo>
                  <a:lnTo>
                    <a:pt x="2874" y="1161"/>
                  </a:lnTo>
                  <a:lnTo>
                    <a:pt x="3059" y="1151"/>
                  </a:lnTo>
                  <a:lnTo>
                    <a:pt x="3245" y="1142"/>
                  </a:lnTo>
                  <a:lnTo>
                    <a:pt x="3432" y="1136"/>
                  </a:lnTo>
                  <a:lnTo>
                    <a:pt x="3619" y="1130"/>
                  </a:lnTo>
                  <a:lnTo>
                    <a:pt x="3807" y="1126"/>
                  </a:lnTo>
                  <a:lnTo>
                    <a:pt x="3995" y="1124"/>
                  </a:lnTo>
                  <a:lnTo>
                    <a:pt x="4184" y="1122"/>
                  </a:lnTo>
                  <a:lnTo>
                    <a:pt x="4373" y="1122"/>
                  </a:lnTo>
                  <a:lnTo>
                    <a:pt x="4563" y="1123"/>
                  </a:lnTo>
                  <a:lnTo>
                    <a:pt x="4753" y="1126"/>
                  </a:lnTo>
                  <a:lnTo>
                    <a:pt x="4944" y="1129"/>
                  </a:lnTo>
                  <a:lnTo>
                    <a:pt x="5135" y="1134"/>
                  </a:lnTo>
                  <a:lnTo>
                    <a:pt x="5328" y="1139"/>
                  </a:lnTo>
                  <a:lnTo>
                    <a:pt x="5520" y="1147"/>
                  </a:lnTo>
                  <a:lnTo>
                    <a:pt x="5712" y="1154"/>
                  </a:lnTo>
                  <a:lnTo>
                    <a:pt x="5905" y="1162"/>
                  </a:lnTo>
                  <a:lnTo>
                    <a:pt x="6157" y="1175"/>
                  </a:lnTo>
                  <a:lnTo>
                    <a:pt x="6411" y="1188"/>
                  </a:lnTo>
                  <a:lnTo>
                    <a:pt x="6666" y="1203"/>
                  </a:lnTo>
                  <a:lnTo>
                    <a:pt x="6922" y="1218"/>
                  </a:lnTo>
                  <a:lnTo>
                    <a:pt x="7438" y="1251"/>
                  </a:lnTo>
                  <a:lnTo>
                    <a:pt x="7957" y="1286"/>
                  </a:lnTo>
                  <a:lnTo>
                    <a:pt x="8219" y="1303"/>
                  </a:lnTo>
                  <a:lnTo>
                    <a:pt x="8481" y="1321"/>
                  </a:lnTo>
                  <a:lnTo>
                    <a:pt x="8744" y="1337"/>
                  </a:lnTo>
                  <a:lnTo>
                    <a:pt x="9006" y="1352"/>
                  </a:lnTo>
                  <a:lnTo>
                    <a:pt x="9269" y="1367"/>
                  </a:lnTo>
                  <a:lnTo>
                    <a:pt x="9532" y="1381"/>
                  </a:lnTo>
                  <a:lnTo>
                    <a:pt x="9796" y="1393"/>
                  </a:lnTo>
                  <a:lnTo>
                    <a:pt x="10059" y="1404"/>
                  </a:lnTo>
                  <a:lnTo>
                    <a:pt x="10322" y="1412"/>
                  </a:lnTo>
                  <a:lnTo>
                    <a:pt x="10584" y="1419"/>
                  </a:lnTo>
                  <a:lnTo>
                    <a:pt x="10846" y="1423"/>
                  </a:lnTo>
                  <a:lnTo>
                    <a:pt x="11109" y="1425"/>
                  </a:lnTo>
                  <a:lnTo>
                    <a:pt x="11370" y="1424"/>
                  </a:lnTo>
                  <a:lnTo>
                    <a:pt x="11631" y="1421"/>
                  </a:lnTo>
                  <a:lnTo>
                    <a:pt x="11891" y="1415"/>
                  </a:lnTo>
                  <a:lnTo>
                    <a:pt x="12149" y="1405"/>
                  </a:lnTo>
                  <a:lnTo>
                    <a:pt x="12407" y="1391"/>
                  </a:lnTo>
                  <a:lnTo>
                    <a:pt x="12663" y="1373"/>
                  </a:lnTo>
                  <a:lnTo>
                    <a:pt x="12919" y="1353"/>
                  </a:lnTo>
                  <a:lnTo>
                    <a:pt x="13173" y="1327"/>
                  </a:lnTo>
                  <a:lnTo>
                    <a:pt x="13424" y="1298"/>
                  </a:lnTo>
                  <a:lnTo>
                    <a:pt x="13675" y="1263"/>
                  </a:lnTo>
                  <a:lnTo>
                    <a:pt x="13924" y="1224"/>
                  </a:lnTo>
                  <a:lnTo>
                    <a:pt x="14171" y="1180"/>
                  </a:lnTo>
                  <a:lnTo>
                    <a:pt x="14275" y="1161"/>
                  </a:lnTo>
                  <a:lnTo>
                    <a:pt x="14379" y="1139"/>
                  </a:lnTo>
                  <a:lnTo>
                    <a:pt x="14482" y="1115"/>
                  </a:lnTo>
                  <a:lnTo>
                    <a:pt x="14584" y="1092"/>
                  </a:lnTo>
                  <a:lnTo>
                    <a:pt x="14687" y="1067"/>
                  </a:lnTo>
                  <a:lnTo>
                    <a:pt x="14790" y="1040"/>
                  </a:lnTo>
                  <a:lnTo>
                    <a:pt x="14891" y="1012"/>
                  </a:lnTo>
                  <a:lnTo>
                    <a:pt x="14993" y="984"/>
                  </a:lnTo>
                  <a:lnTo>
                    <a:pt x="15094" y="953"/>
                  </a:lnTo>
                  <a:lnTo>
                    <a:pt x="15195" y="922"/>
                  </a:lnTo>
                  <a:lnTo>
                    <a:pt x="15295" y="890"/>
                  </a:lnTo>
                  <a:lnTo>
                    <a:pt x="15394" y="856"/>
                  </a:lnTo>
                  <a:lnTo>
                    <a:pt x="15494" y="823"/>
                  </a:lnTo>
                  <a:lnTo>
                    <a:pt x="15592" y="787"/>
                  </a:lnTo>
                  <a:lnTo>
                    <a:pt x="15690" y="750"/>
                  </a:lnTo>
                  <a:lnTo>
                    <a:pt x="15789" y="714"/>
                  </a:lnTo>
                  <a:lnTo>
                    <a:pt x="15886" y="675"/>
                  </a:lnTo>
                  <a:lnTo>
                    <a:pt x="15983" y="636"/>
                  </a:lnTo>
                  <a:lnTo>
                    <a:pt x="16079" y="596"/>
                  </a:lnTo>
                  <a:lnTo>
                    <a:pt x="16175" y="555"/>
                  </a:lnTo>
                  <a:lnTo>
                    <a:pt x="16270" y="513"/>
                  </a:lnTo>
                  <a:lnTo>
                    <a:pt x="16365" y="470"/>
                  </a:lnTo>
                  <a:lnTo>
                    <a:pt x="16459" y="426"/>
                  </a:lnTo>
                  <a:lnTo>
                    <a:pt x="16553" y="382"/>
                  </a:lnTo>
                  <a:lnTo>
                    <a:pt x="16646" y="337"/>
                  </a:lnTo>
                  <a:lnTo>
                    <a:pt x="16739" y="290"/>
                  </a:lnTo>
                  <a:lnTo>
                    <a:pt x="16831" y="244"/>
                  </a:lnTo>
                  <a:lnTo>
                    <a:pt x="16921" y="196"/>
                  </a:lnTo>
                  <a:lnTo>
                    <a:pt x="17012" y="148"/>
                  </a:lnTo>
                  <a:lnTo>
                    <a:pt x="17102" y="99"/>
                  </a:lnTo>
                  <a:lnTo>
                    <a:pt x="17191" y="49"/>
                  </a:lnTo>
                  <a:lnTo>
                    <a:pt x="17280" y="0"/>
                  </a:lnTo>
                  <a:lnTo>
                    <a:pt x="17280" y="2393"/>
                  </a:lnTo>
                  <a:lnTo>
                    <a:pt x="0" y="2393"/>
                  </a:lnTo>
                  <a:close/>
                </a:path>
              </a:pathLst>
            </a:custGeom>
            <a:solidFill>
              <a:srgbClr val="9AAB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pic>
          <p:nvPicPr>
            <p:cNvPr id="29707" name="Picture 6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05"/>
              <a:ext cx="5760" cy="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9708" name="Picture 7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" y="234"/>
              <a:ext cx="1453" cy="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41338" y="6400800"/>
            <a:ext cx="641826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n-AU" sz="1600" dirty="0">
                <a:solidFill>
                  <a:srgbClr val="FFFFFF"/>
                </a:solidFill>
                <a:latin typeface="Arial Narrow" charset="0"/>
                <a:ea typeface="+mn-ea"/>
                <a:cs typeface="+mn-cs"/>
              </a:rPr>
              <a:t>File Reference: General LR Pack version 10.1.ppt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034213" y="6400800"/>
            <a:ext cx="16113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/>
            </a:pPr>
            <a:r>
              <a:rPr lang="en-AU" sz="1600" dirty="0">
                <a:solidFill>
                  <a:srgbClr val="FFFFFF"/>
                </a:solidFill>
                <a:latin typeface="Arial Narrow" charset="0"/>
                <a:ea typeface="+mn-ea"/>
                <a:cs typeface="+mn-cs"/>
              </a:rPr>
              <a:t>2 June 2008</a:t>
            </a:r>
          </a:p>
        </p:txBody>
      </p:sp>
      <p:sp>
        <p:nvSpPr>
          <p:cNvPr id="2970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970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FFFFFF"/>
          </a:solidFill>
          <a:latin typeface="+mj-lt"/>
          <a:ea typeface="ＭＳ Ｐゴシック" charset="0"/>
          <a:cs typeface="+mj-cs"/>
        </a:defRPr>
      </a:lvl1pPr>
      <a:lvl2pPr algn="l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FFFFFF"/>
          </a:solidFill>
          <a:latin typeface="Arial Narrow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FFFFFF"/>
          </a:solidFill>
          <a:latin typeface="Arial Narrow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FFFFFF"/>
          </a:solidFill>
          <a:latin typeface="Arial Narrow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FFFFFF"/>
          </a:solidFill>
          <a:latin typeface="Arial Narrow" charset="0"/>
          <a:ea typeface="ＭＳ Ｐゴシック" charset="0"/>
          <a:cs typeface="Arial Unicode MS" charset="0"/>
        </a:defRPr>
      </a:lvl5pPr>
      <a:lvl6pPr marL="2514600" indent="-228600" algn="l" defTabSz="449263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FFFFFF"/>
          </a:solidFill>
          <a:latin typeface="Arial Narrow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FFFFFF"/>
          </a:solidFill>
          <a:latin typeface="Arial Narrow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FFFFFF"/>
          </a:solidFill>
          <a:latin typeface="Arial Narrow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FFFFFF"/>
          </a:solidFill>
          <a:latin typeface="Arial Narrow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FFFFFF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ke.Robertson@engistics.com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7.jpeg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streamlinetruckbodies.com.a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r>
              <a:rPr lang="en-AU" sz="1000" dirty="0">
                <a:solidFill>
                  <a:srgbClr val="000000"/>
                </a:solidFill>
                <a:latin typeface="Arial Narrow" charset="0"/>
              </a:rPr>
              <a:t> </a:t>
            </a:r>
          </a:p>
        </p:txBody>
      </p:sp>
      <p:sp>
        <p:nvSpPr>
          <p:cNvPr id="4301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09738" y="2727325"/>
            <a:ext cx="6659562" cy="2636688"/>
          </a:xfrm>
        </p:spPr>
        <p:txBody>
          <a:bodyPr/>
          <a:lstStyle/>
          <a:p>
            <a:pPr eaLnBrk="1"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AU" sz="4400" dirty="0">
                <a:latin typeface="Arial Black" charset="0"/>
                <a:cs typeface="Arial" charset="0"/>
              </a:rPr>
              <a:t>Load Restraint</a:t>
            </a:r>
            <a:br>
              <a:rPr lang="en-AU" sz="4400" dirty="0">
                <a:latin typeface="Arial Black" charset="0"/>
                <a:cs typeface="Arial" charset="0"/>
              </a:rPr>
            </a:br>
            <a:r>
              <a:rPr lang="en-AU" sz="4400" dirty="0" smtClean="0">
                <a:latin typeface="Arial Black" charset="0"/>
                <a:cs typeface="Arial" charset="0"/>
              </a:rPr>
              <a:t>Using Rated Curtains</a:t>
            </a:r>
            <a:br>
              <a:rPr lang="en-AU" sz="4400" dirty="0" smtClean="0">
                <a:latin typeface="Arial Black" charset="0"/>
                <a:cs typeface="Arial" charset="0"/>
              </a:rPr>
            </a:br>
            <a:r>
              <a:rPr lang="en-AU" sz="4400" dirty="0" smtClean="0">
                <a:latin typeface="Arial Black" charset="0"/>
                <a:cs typeface="Arial" charset="0"/>
              </a:rPr>
              <a:t/>
            </a:r>
            <a:br>
              <a:rPr lang="en-AU" sz="4400" dirty="0" smtClean="0">
                <a:latin typeface="Arial Black" charset="0"/>
                <a:cs typeface="Arial" charset="0"/>
              </a:rPr>
            </a:br>
            <a:r>
              <a:rPr lang="en-AU" sz="2400" dirty="0" smtClean="0">
                <a:latin typeface="Arial Black" charset="0"/>
                <a:cs typeface="Arial" charset="0"/>
              </a:rPr>
              <a:t>24 September 2013</a:t>
            </a:r>
            <a:endParaRPr lang="en-AU" sz="2400" dirty="0">
              <a:latin typeface="Arial Black" charset="0"/>
              <a:cs typeface="Arial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503238" y="7019925"/>
            <a:ext cx="291623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04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en-AU" sz="1000" dirty="0">
                <a:solidFill>
                  <a:srgbClr val="000000"/>
                </a:solidFill>
                <a:latin typeface="Arial Narrow" charset="0"/>
              </a:rPr>
              <a:t>File name: </a:t>
            </a:r>
            <a:r>
              <a:rPr lang="en-AU" sz="1000" dirty="0" smtClean="0">
                <a:solidFill>
                  <a:srgbClr val="000000"/>
                </a:solidFill>
                <a:latin typeface="Arial Narrow" charset="0"/>
              </a:rPr>
              <a:t>ALC Rated Curtains Training PackREV1.pdf</a:t>
            </a:r>
          </a:p>
          <a:p>
            <a:pPr eaLnBrk="1">
              <a:lnSpc>
                <a:spcPct val="96000"/>
              </a:lnSpc>
            </a:pPr>
            <a:r>
              <a:rPr lang="en-AU" sz="1000" dirty="0">
                <a:solidFill>
                  <a:srgbClr val="000000"/>
                </a:solidFill>
              </a:rPr>
              <a:t>Images </a:t>
            </a:r>
            <a:r>
              <a:rPr lang="en-AU" sz="1000" dirty="0" smtClean="0">
                <a:solidFill>
                  <a:srgbClr val="000000"/>
                </a:solidFill>
              </a:rPr>
              <a:t>courtesy </a:t>
            </a:r>
            <a:r>
              <a:rPr lang="en-AU" sz="1000" dirty="0">
                <a:solidFill>
                  <a:srgbClr val="000000"/>
                </a:solidFill>
              </a:rPr>
              <a:t>of Engistics Pty Ltd UNO</a:t>
            </a:r>
          </a:p>
          <a:p>
            <a:pPr eaLnBrk="1">
              <a:lnSpc>
                <a:spcPct val="96000"/>
              </a:lnSpc>
            </a:pPr>
            <a:r>
              <a:rPr lang="en-AU" sz="1000" dirty="0" smtClean="0">
                <a:solidFill>
                  <a:srgbClr val="000000"/>
                </a:solidFill>
                <a:latin typeface="Arial Narrow" charset="0"/>
              </a:rPr>
              <a:t>:</a:t>
            </a:r>
          </a:p>
          <a:p>
            <a:pPr eaLnBrk="1">
              <a:lnSpc>
                <a:spcPct val="96000"/>
              </a:lnSpc>
            </a:pPr>
            <a:r>
              <a:rPr lang="en-AU" sz="1000" dirty="0" smtClean="0">
                <a:solidFill>
                  <a:srgbClr val="000000"/>
                </a:solidFill>
                <a:latin typeface="Arial Narrow" charset="0"/>
              </a:rPr>
              <a:t> </a:t>
            </a:r>
            <a:endParaRPr lang="en-AU" sz="1000" dirty="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7380288" y="6513513"/>
            <a:ext cx="2249487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0040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 eaLnBrk="1">
              <a:lnSpc>
                <a:spcPct val="96000"/>
              </a:lnSpc>
            </a:pPr>
            <a:r>
              <a:rPr lang="en-AU" sz="1000" dirty="0" smtClean="0">
                <a:solidFill>
                  <a:srgbClr val="000000"/>
                </a:solidFill>
                <a:latin typeface="Arial Narrow" charset="0"/>
              </a:rPr>
              <a:t>Mike Robertson</a:t>
            </a:r>
            <a:endParaRPr lang="en-AU" sz="1000" dirty="0">
              <a:solidFill>
                <a:srgbClr val="000000"/>
              </a:solidFill>
              <a:latin typeface="Arial Narrow" charset="0"/>
            </a:endParaRPr>
          </a:p>
          <a:p>
            <a:pPr algn="r" eaLnBrk="1">
              <a:lnSpc>
                <a:spcPct val="96000"/>
              </a:lnSpc>
            </a:pPr>
            <a:r>
              <a:rPr lang="en-AU" sz="1000" dirty="0" smtClean="0">
                <a:solidFill>
                  <a:srgbClr val="000000"/>
                </a:solidFill>
                <a:latin typeface="Arial Narrow" charset="0"/>
              </a:rPr>
              <a:t>MD &amp; </a:t>
            </a:r>
            <a:r>
              <a:rPr lang="en-AU" sz="1000" dirty="0" err="1" smtClean="0">
                <a:solidFill>
                  <a:srgbClr val="000000"/>
                </a:solidFill>
                <a:latin typeface="Arial Narrow" charset="0"/>
              </a:rPr>
              <a:t>Eng</a:t>
            </a:r>
            <a:r>
              <a:rPr lang="en-AU" sz="1000" dirty="0" smtClean="0">
                <a:solidFill>
                  <a:srgbClr val="000000"/>
                </a:solidFill>
                <a:latin typeface="Arial Narrow" charset="0"/>
              </a:rPr>
              <a:t> </a:t>
            </a:r>
            <a:r>
              <a:rPr lang="en-AU" sz="1000" dirty="0" err="1" smtClean="0">
                <a:solidFill>
                  <a:srgbClr val="000000"/>
                </a:solidFill>
                <a:latin typeface="Arial Narrow" charset="0"/>
              </a:rPr>
              <a:t>Mgr</a:t>
            </a:r>
            <a:endParaRPr lang="en-AU" sz="1000" dirty="0">
              <a:solidFill>
                <a:srgbClr val="000000"/>
              </a:solidFill>
              <a:latin typeface="Arial Narrow" charset="0"/>
            </a:endParaRPr>
          </a:p>
          <a:p>
            <a:pPr algn="r" eaLnBrk="1">
              <a:lnSpc>
                <a:spcPct val="96000"/>
              </a:lnSpc>
            </a:pPr>
            <a:r>
              <a:rPr lang="en-AU" sz="1000" dirty="0">
                <a:solidFill>
                  <a:srgbClr val="000000"/>
                </a:solidFill>
                <a:latin typeface="Arial Narrow" charset="0"/>
              </a:rPr>
              <a:t>Phone 0425 001 </a:t>
            </a:r>
            <a:r>
              <a:rPr lang="en-AU" sz="1000" dirty="0" smtClean="0">
                <a:solidFill>
                  <a:srgbClr val="000000"/>
                </a:solidFill>
                <a:latin typeface="Arial Narrow" charset="0"/>
              </a:rPr>
              <a:t>086</a:t>
            </a:r>
            <a:endParaRPr lang="en-AU" sz="1000" dirty="0">
              <a:solidFill>
                <a:srgbClr val="000000"/>
              </a:solidFill>
              <a:latin typeface="Arial Narrow" charset="0"/>
            </a:endParaRPr>
          </a:p>
          <a:p>
            <a:pPr algn="r" eaLnBrk="1">
              <a:lnSpc>
                <a:spcPct val="96000"/>
              </a:lnSpc>
            </a:pPr>
            <a:r>
              <a:rPr lang="en-AU" sz="1000" dirty="0">
                <a:solidFill>
                  <a:srgbClr val="000000"/>
                </a:solidFill>
                <a:latin typeface="Arial Narrow" charset="0"/>
              </a:rPr>
              <a:t>Email </a:t>
            </a:r>
            <a:r>
              <a:rPr lang="en-AU" sz="1000" dirty="0" smtClean="0">
                <a:solidFill>
                  <a:srgbClr val="000000"/>
                </a:solidFill>
                <a:latin typeface="Arial Narrow" charset="0"/>
              </a:rPr>
              <a:t>:</a:t>
            </a:r>
            <a:r>
              <a:rPr lang="en-AU" sz="1000" dirty="0" err="1" smtClean="0">
                <a:solidFill>
                  <a:srgbClr val="000000"/>
                </a:solidFill>
                <a:latin typeface="Arial Narrow" charset="0"/>
              </a:rPr>
              <a:t>mike.robertson@</a:t>
            </a:r>
            <a:r>
              <a:rPr lang="en-AU" sz="1000" dirty="0" err="1">
                <a:solidFill>
                  <a:srgbClr val="000000"/>
                </a:solidFill>
                <a:latin typeface="Arial Narrow" charset="0"/>
              </a:rPr>
              <a:t>engistics.com.au</a:t>
            </a:r>
            <a:endParaRPr lang="en-AU" sz="1000" dirty="0">
              <a:solidFill>
                <a:srgbClr val="000000"/>
              </a:solidFill>
              <a:latin typeface="Arial Narrow" charset="0"/>
              <a:hlinkClick r:id="rId3"/>
            </a:endParaRPr>
          </a:p>
        </p:txBody>
      </p:sp>
      <p:pic>
        <p:nvPicPr>
          <p:cNvPr id="3" name="Picture 2" descr="ALC Blue Vertica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24" y="179437"/>
            <a:ext cx="3871788" cy="14980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fld id="{1F6F46D5-DF49-2D42-8A53-38551FD9886F}" type="slidenum">
              <a:rPr lang="en-AU" sz="1200">
                <a:solidFill>
                  <a:srgbClr val="000000"/>
                </a:solidFill>
              </a:rPr>
              <a:pPr eaLnBrk="1"/>
              <a:t>10</a:t>
            </a:fld>
            <a:endParaRPr lang="en-AU" sz="1200">
              <a:solidFill>
                <a:srgbClr val="000000"/>
              </a:solidFill>
            </a:endParaRPr>
          </a:p>
        </p:txBody>
      </p:sp>
      <p:sp>
        <p:nvSpPr>
          <p:cNvPr id="6451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6854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AU" dirty="0" smtClean="0">
                <a:latin typeface="Arial" charset="0"/>
                <a:cs typeface="Arial Unicode MS" charset="0"/>
              </a:rPr>
              <a:t>6. Multi-layer pallets</a:t>
            </a:r>
            <a:endParaRPr lang="en-AU" dirty="0">
              <a:latin typeface="Arial" charset="0"/>
              <a:cs typeface="Arial Unicode MS" charset="0"/>
            </a:endParaRPr>
          </a:p>
        </p:txBody>
      </p:sp>
      <p:pic>
        <p:nvPicPr>
          <p:cNvPr id="2" name="Picture 1" descr="Page 3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888" y="2555701"/>
            <a:ext cx="2616200" cy="3924300"/>
          </a:xfrm>
          <a:prstGeom prst="rect">
            <a:avLst/>
          </a:prstGeom>
        </p:spPr>
      </p:pic>
      <p:pic>
        <p:nvPicPr>
          <p:cNvPr id="3" name="Picture 2" descr="Page 3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288" y="2555701"/>
            <a:ext cx="2616200" cy="3924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896" y="6588149"/>
            <a:ext cx="5919634" cy="789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Confirm with manufacturers that curtains are capable of: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Stacked loads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Mezzanine loads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44568" y="2699717"/>
            <a:ext cx="2448272" cy="1709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curtains are capable</a:t>
            </a:r>
            <a:br>
              <a:rPr lang="en-US" dirty="0"/>
            </a:br>
            <a:r>
              <a:rPr lang="en-US" dirty="0"/>
              <a:t>of stacked </a:t>
            </a:r>
            <a:r>
              <a:rPr lang="en-US" dirty="0" smtClean="0"/>
              <a:t>&amp; mezzanine </a:t>
            </a:r>
            <a:r>
              <a:rPr lang="en-US" dirty="0"/>
              <a:t>loads, add </a:t>
            </a:r>
            <a:r>
              <a:rPr lang="en-US" dirty="0" smtClean="0"/>
              <a:t>weights of </a:t>
            </a:r>
            <a:r>
              <a:rPr lang="en-US" dirty="0"/>
              <a:t>both layers when checking curtain capacity.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1880" y="1691605"/>
            <a:ext cx="6480720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Capacity of curtain for multi-stacked items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19932" y="3491805"/>
            <a:ext cx="740407" cy="567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</a:t>
            </a:r>
            <a:r>
              <a:rPr lang="en-US" sz="3600" baseline="-25000" dirty="0" smtClean="0"/>
              <a:t>1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700052" y="3491805"/>
            <a:ext cx="740407" cy="567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</a:t>
            </a:r>
            <a:r>
              <a:rPr lang="en-US" sz="3600" baseline="-25000" dirty="0" smtClean="0"/>
              <a:t>2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619932" y="4427909"/>
            <a:ext cx="740407" cy="567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</a:t>
            </a:r>
            <a:r>
              <a:rPr lang="en-US" sz="3600" baseline="-25000" dirty="0"/>
              <a:t>3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00052" y="4427909"/>
            <a:ext cx="740407" cy="567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</a:t>
            </a:r>
            <a:r>
              <a:rPr lang="en-US" sz="3600" baseline="-25000" dirty="0"/>
              <a:t>4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4328" y="3203773"/>
            <a:ext cx="740407" cy="567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</a:t>
            </a:r>
            <a:r>
              <a:rPr lang="en-US" sz="3600" baseline="-25000" dirty="0" smtClean="0"/>
              <a:t>1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264448" y="3203773"/>
            <a:ext cx="740407" cy="567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</a:t>
            </a:r>
            <a:r>
              <a:rPr lang="en-US" sz="3600" baseline="-25000" dirty="0" smtClean="0"/>
              <a:t>2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4328" y="4427909"/>
            <a:ext cx="740407" cy="567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</a:t>
            </a:r>
            <a:r>
              <a:rPr lang="en-US" sz="3600" baseline="-25000" dirty="0"/>
              <a:t>3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264448" y="4427909"/>
            <a:ext cx="740407" cy="567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</a:t>
            </a:r>
            <a:r>
              <a:rPr lang="en-US" sz="3600" baseline="-25000" dirty="0"/>
              <a:t>4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7344568" y="4283893"/>
            <a:ext cx="2448272" cy="1019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capacity of curtain must be greater than m</a:t>
            </a:r>
            <a:r>
              <a:rPr lang="en-US" baseline="-25000" dirty="0" smtClean="0"/>
              <a:t>1</a:t>
            </a:r>
            <a:r>
              <a:rPr lang="en-US" dirty="0" smtClean="0"/>
              <a:t> + m</a:t>
            </a:r>
            <a:r>
              <a:rPr lang="en-US" baseline="-25000" dirty="0" smtClean="0"/>
              <a:t>2</a:t>
            </a:r>
            <a:r>
              <a:rPr lang="en-US" dirty="0" smtClean="0"/>
              <a:t> + m</a:t>
            </a:r>
            <a:r>
              <a:rPr lang="en-US" baseline="-25000" dirty="0" smtClean="0"/>
              <a:t>3</a:t>
            </a:r>
            <a:r>
              <a:rPr lang="en-US" dirty="0" smtClean="0"/>
              <a:t> + m</a:t>
            </a:r>
            <a:r>
              <a:rPr lang="en-US" baseline="-25000" dirty="0" smtClean="0"/>
              <a:t>4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8" name="Picture 17" descr="ALC Blue Vertic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504" y="179437"/>
            <a:ext cx="1495524" cy="5786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fld id="{9D03F4FC-DC49-064D-B31A-D31E46831A33}" type="slidenum">
              <a:rPr lang="en-AU" sz="1200">
                <a:solidFill>
                  <a:srgbClr val="000000"/>
                </a:solidFill>
              </a:rPr>
              <a:pPr eaLnBrk="1"/>
              <a:t>11</a:t>
            </a:fld>
            <a:endParaRPr lang="en-AU" sz="1200">
              <a:solidFill>
                <a:srgbClr val="000000"/>
              </a:solidFill>
            </a:endParaRPr>
          </a:p>
        </p:txBody>
      </p:sp>
      <p:sp>
        <p:nvSpPr>
          <p:cNvPr id="6656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60363"/>
            <a:ext cx="9070975" cy="1171575"/>
          </a:xfrm>
        </p:spPr>
        <p:txBody>
          <a:bodyPr tIns="6854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AU" dirty="0" smtClean="0">
                <a:latin typeface="Arial" charset="0"/>
                <a:cs typeface="Arial Unicode MS" charset="0"/>
              </a:rPr>
              <a:t>7. Individual box delivery truck</a:t>
            </a:r>
            <a:endParaRPr lang="en-AU" dirty="0">
              <a:latin typeface="Arial" charset="0"/>
              <a:cs typeface="Arial Unicode MS" charset="0"/>
            </a:endParaRPr>
          </a:p>
        </p:txBody>
      </p:sp>
      <p:pic>
        <p:nvPicPr>
          <p:cNvPr id="4" name="Picture 3" descr="Page 5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08" y="2339677"/>
            <a:ext cx="4181694" cy="1944216"/>
          </a:xfrm>
          <a:prstGeom prst="rect">
            <a:avLst/>
          </a:prstGeom>
        </p:spPr>
      </p:pic>
      <p:pic>
        <p:nvPicPr>
          <p:cNvPr id="5" name="Picture 4" descr="Page 5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08" y="4931965"/>
            <a:ext cx="4181694" cy="1944216"/>
          </a:xfrm>
          <a:prstGeom prst="rect">
            <a:avLst/>
          </a:prstGeom>
        </p:spPr>
      </p:pic>
      <p:pic>
        <p:nvPicPr>
          <p:cNvPr id="6" name="Picture 5" descr="Page 5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352" y="2339677"/>
            <a:ext cx="4181693" cy="1944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60" y="1763613"/>
            <a:ext cx="9961681" cy="330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with body manufacturer to confirm if individual boxes on load rated curtains is acceptable.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00352" y="4355901"/>
            <a:ext cx="4010785" cy="559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Ensure higher pallet forwards (unload from rear).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3808" y="4355901"/>
            <a:ext cx="3905712" cy="330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Redistribute loose boxes along truck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3808" y="6948189"/>
            <a:ext cx="4932398" cy="330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okay if glued or packaged to hold cartons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00352" y="5292005"/>
            <a:ext cx="4176464" cy="559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Always check with manufacturer before using curtains for individual boxes</a:t>
            </a:r>
            <a:endParaRPr lang="en-US" dirty="0"/>
          </a:p>
        </p:txBody>
      </p:sp>
      <p:pic>
        <p:nvPicPr>
          <p:cNvPr id="12" name="Picture 11" descr="ALC Blue Vertica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504" y="179437"/>
            <a:ext cx="1495524" cy="5786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ge 3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128" y="2267669"/>
            <a:ext cx="4800600" cy="4914900"/>
          </a:xfrm>
          <a:prstGeom prst="rect">
            <a:avLst/>
          </a:prstGeom>
        </p:spPr>
      </p:pic>
      <p:sp>
        <p:nvSpPr>
          <p:cNvPr id="686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fld id="{462C7F55-FCB0-CE4B-A9E5-B0DFA78EC6CA}" type="slidenum">
              <a:rPr lang="en-AU" sz="1200">
                <a:solidFill>
                  <a:srgbClr val="000000"/>
                </a:solidFill>
              </a:rPr>
              <a:pPr eaLnBrk="1"/>
              <a:t>12</a:t>
            </a:fld>
            <a:endParaRPr lang="en-AU" sz="1200">
              <a:solidFill>
                <a:srgbClr val="000000"/>
              </a:solidFill>
            </a:endParaRPr>
          </a:p>
        </p:txBody>
      </p:sp>
      <p:sp>
        <p:nvSpPr>
          <p:cNvPr id="6861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6854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AU" dirty="0">
                <a:latin typeface="Arial" charset="0"/>
                <a:cs typeface="Arial Unicode MS" charset="0"/>
              </a:rPr>
              <a:t>8</a:t>
            </a:r>
            <a:r>
              <a:rPr lang="en-AU" dirty="0" smtClean="0">
                <a:latin typeface="Arial" charset="0"/>
                <a:cs typeface="Arial Unicode MS" charset="0"/>
              </a:rPr>
              <a:t>. Manual Handling Risk</a:t>
            </a:r>
            <a:endParaRPr lang="en-AU" dirty="0">
              <a:latin typeface="Arial" charset="0"/>
              <a:cs typeface="Arial Unicode MS" charset="0"/>
            </a:endParaRPr>
          </a:p>
        </p:txBody>
      </p:sp>
      <p:pic>
        <p:nvPicPr>
          <p:cNvPr id="2" name="Picture 1" descr="Page 5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24" y="1907629"/>
            <a:ext cx="649381" cy="576064"/>
          </a:xfrm>
          <a:prstGeom prst="rect">
            <a:avLst/>
          </a:prstGeom>
        </p:spPr>
      </p:pic>
      <p:pic>
        <p:nvPicPr>
          <p:cNvPr id="4" name="Picture 3" descr="Page 5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144" y="4427909"/>
            <a:ext cx="711200" cy="571500"/>
          </a:xfrm>
          <a:prstGeom prst="rect">
            <a:avLst/>
          </a:prstGeom>
        </p:spPr>
      </p:pic>
      <p:pic>
        <p:nvPicPr>
          <p:cNvPr id="5" name="Picture 4" descr="Page 5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608" y="3275781"/>
            <a:ext cx="1041400" cy="81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896" y="2051645"/>
            <a:ext cx="7280847" cy="330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bulging curtain on one side, open the other side and assess the risk.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9832" y="3779837"/>
            <a:ext cx="3024336" cy="1019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A badly bulging curtain may also make you liable for a fine for an over width load.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32600" y="3995861"/>
            <a:ext cx="1800200" cy="559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this side and assess.</a:t>
            </a:r>
          </a:p>
        </p:txBody>
      </p:sp>
      <p:pic>
        <p:nvPicPr>
          <p:cNvPr id="11" name="Picture 10" descr="ALC Blue Vertica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504" y="179437"/>
            <a:ext cx="1495524" cy="5786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fld id="{13C62956-1EB3-DB47-84D5-3A396D86F2B8}" type="slidenum">
              <a:rPr lang="en-AU" sz="1200">
                <a:solidFill>
                  <a:srgbClr val="000000"/>
                </a:solidFill>
              </a:rPr>
              <a:pPr eaLnBrk="1"/>
              <a:t>13</a:t>
            </a:fld>
            <a:endParaRPr lang="en-AU" sz="1200">
              <a:solidFill>
                <a:srgbClr val="000000"/>
              </a:solidFill>
            </a:endParaRP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60363"/>
            <a:ext cx="9070975" cy="1171575"/>
          </a:xfrm>
        </p:spPr>
        <p:txBody>
          <a:bodyPr tIns="6854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AU" dirty="0" smtClean="0">
                <a:latin typeface="Arial" charset="0"/>
                <a:cs typeface="Arial Unicode MS" charset="0"/>
              </a:rPr>
              <a:t>8. Opening and closing curtains</a:t>
            </a:r>
            <a:endParaRPr lang="en-AU" dirty="0">
              <a:latin typeface="Arial" charset="0"/>
              <a:cs typeface="Arial Unicode MS" charset="0"/>
            </a:endParaRPr>
          </a:p>
        </p:txBody>
      </p:sp>
      <p:pic>
        <p:nvPicPr>
          <p:cNvPr id="2" name="Picture 1" descr="Page 5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40" y="1979637"/>
            <a:ext cx="3575166" cy="2664296"/>
          </a:xfrm>
          <a:prstGeom prst="rect">
            <a:avLst/>
          </a:prstGeom>
        </p:spPr>
      </p:pic>
      <p:pic>
        <p:nvPicPr>
          <p:cNvPr id="3" name="Picture 2" descr="Page 5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352" y="1979637"/>
            <a:ext cx="3888432" cy="2736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9832" y="4859957"/>
            <a:ext cx="4248472" cy="240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8000"/>
                </a:solidFill>
              </a:rPr>
              <a:t>Good: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/>
              <a:t>Grip with two hands and bent elbows </a:t>
            </a:r>
            <a:r>
              <a:rPr lang="en-US" dirty="0" smtClean="0"/>
              <a:t>facing </a:t>
            </a:r>
            <a:r>
              <a:rPr lang="en-US" dirty="0"/>
              <a:t>towards side of vehicle.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/>
              <a:t>Pull curtain in smooth action.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/>
              <a:t>Release grip, move further up the </a:t>
            </a:r>
            <a:r>
              <a:rPr lang="en-US" dirty="0" smtClean="0"/>
              <a:t>trailer</a:t>
            </a:r>
            <a:r>
              <a:rPr lang="en-US" dirty="0"/>
              <a:t>, adjust stance and repeat action.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6336" y="4859957"/>
            <a:ext cx="4392488" cy="232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Bad: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/>
              <a:t>One arm pulling across your body</a:t>
            </a:r>
            <a:r>
              <a:rPr lang="en-US" dirty="0" smtClean="0"/>
              <a:t>.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Walking </a:t>
            </a:r>
            <a:r>
              <a:rPr lang="en-US" dirty="0"/>
              <a:t>quickly with </a:t>
            </a:r>
            <a:r>
              <a:rPr lang="en-US" dirty="0" smtClean="0"/>
              <a:t>curtain.</a:t>
            </a:r>
            <a:endParaRPr lang="en-US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Shoulder </a:t>
            </a:r>
            <a:r>
              <a:rPr lang="en-US" dirty="0"/>
              <a:t>or elbow ligament injury </a:t>
            </a:r>
            <a:r>
              <a:rPr lang="en-US" dirty="0" smtClean="0"/>
              <a:t>and</a:t>
            </a:r>
            <a:r>
              <a:rPr lang="en-US" dirty="0"/>
              <a:t>/or torn muscles in your </a:t>
            </a:r>
            <a:r>
              <a:rPr lang="en-US" dirty="0" smtClean="0"/>
              <a:t>side, </a:t>
            </a:r>
            <a:r>
              <a:rPr lang="en-US" dirty="0"/>
              <a:t>if it jams or snags.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0192" y="4499917"/>
            <a:ext cx="2232248" cy="45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Gap so rear bundles need securing or blocking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2087984" y="3779837"/>
            <a:ext cx="1944216" cy="8640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952080" y="2411685"/>
            <a:ext cx="881672" cy="1043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0632" y="2339677"/>
            <a:ext cx="711703" cy="1043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12" name="Picture 11" descr="ALC Blue Vertic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504" y="179437"/>
            <a:ext cx="1495524" cy="5786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fld id="{6C9034B8-529D-CF45-A9BD-9F86E3FEB4DA}" type="slidenum">
              <a:rPr lang="en-AU" sz="1200">
                <a:solidFill>
                  <a:srgbClr val="000000"/>
                </a:solidFill>
              </a:rPr>
              <a:pPr eaLnBrk="1"/>
              <a:t>14</a:t>
            </a:fld>
            <a:endParaRPr lang="en-AU" sz="1200" dirty="0">
              <a:solidFill>
                <a:srgbClr val="000000"/>
              </a:solidFill>
            </a:endParaRPr>
          </a:p>
        </p:txBody>
      </p:sp>
      <p:sp>
        <p:nvSpPr>
          <p:cNvPr id="7270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60363"/>
            <a:ext cx="9070975" cy="1171575"/>
          </a:xfrm>
        </p:spPr>
        <p:txBody>
          <a:bodyPr tIns="6854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AU" dirty="0" smtClean="0">
                <a:latin typeface="Arial" charset="0"/>
                <a:cs typeface="Arial Unicode MS" charset="0"/>
              </a:rPr>
              <a:t>Summary</a:t>
            </a:r>
            <a:endParaRPr lang="en-AU" dirty="0">
              <a:latin typeface="Arial" charset="0"/>
              <a:cs typeface="Arial Unicode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800" y="6012085"/>
            <a:ext cx="9289032" cy="1176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="1" dirty="0" smtClean="0"/>
              <a:t>Queries may be directed to:</a:t>
            </a:r>
          </a:p>
          <a:p>
            <a:pPr>
              <a:lnSpc>
                <a:spcPct val="110000"/>
              </a:lnSpc>
            </a:pPr>
            <a:r>
              <a:rPr lang="en-US" sz="1200" dirty="0"/>
              <a:t>The Program Manager Safety, Australian Logistics Council. Tel: (02) 6273 0755 Email: </a:t>
            </a:r>
            <a:r>
              <a:rPr lang="en-US" sz="1200" dirty="0" err="1"/>
              <a:t>peter.elliot@austlogistics.com.au</a:t>
            </a:r>
            <a:r>
              <a:rPr lang="en-US" sz="1200" dirty="0"/>
              <a:t> </a:t>
            </a:r>
            <a:endParaRPr lang="en-US" sz="1200" dirty="0" smtClean="0"/>
          </a:p>
          <a:p>
            <a:endParaRPr lang="en-US" sz="1400" dirty="0" smtClean="0"/>
          </a:p>
          <a:p>
            <a:r>
              <a:rPr lang="en-US" sz="1200" dirty="0"/>
              <a:t>This </a:t>
            </a:r>
            <a:r>
              <a:rPr lang="en-US" sz="1200" dirty="0" smtClean="0"/>
              <a:t>presentation </a:t>
            </a:r>
            <a:r>
              <a:rPr lang="en-US" sz="1200" dirty="0"/>
              <a:t>has been produced to provide assistance and guidance only, and compliance with the law and relevant standards is your </a:t>
            </a:r>
            <a:r>
              <a:rPr lang="en-US" sz="1200" dirty="0" smtClean="0"/>
              <a:t>responsibility</a:t>
            </a:r>
            <a:r>
              <a:rPr lang="en-US" sz="1200" dirty="0"/>
              <a:t>. It remains your responsibility to ensure the equipment load restraint methods are </a:t>
            </a:r>
            <a:r>
              <a:rPr lang="en-US" sz="1200" dirty="0" smtClean="0"/>
              <a:t>appropriate </a:t>
            </a:r>
            <a:r>
              <a:rPr lang="en-US" sz="1200" dirty="0"/>
              <a:t>for the individual circumstances</a:t>
            </a:r>
            <a:r>
              <a:rPr lang="en-US" sz="1200" dirty="0" smtClean="0"/>
              <a:t>.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1800" y="1691605"/>
            <a:ext cx="928903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7124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eaLnBrk="1">
              <a:spcAft>
                <a:spcPts val="1425"/>
              </a:spcAft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AU" sz="2200" dirty="0" smtClean="0">
                <a:latin typeface="Arial" charset="0"/>
                <a:cs typeface="Arial Unicode MS" charset="0"/>
              </a:rPr>
              <a:t>First Check for certificate and its Rating</a:t>
            </a:r>
          </a:p>
          <a:p>
            <a:pPr marL="450850" eaLnBrk="1">
              <a:spcAft>
                <a:spcPts val="1425"/>
              </a:spcAft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AU" sz="2200" dirty="0" smtClean="0">
                <a:latin typeface="Arial" charset="0"/>
                <a:cs typeface="Arial Unicode MS" charset="0"/>
              </a:rPr>
              <a:t>Ensure the maximum mass of cargo behind the Load Rated Curtain is less than the rated capacity</a:t>
            </a:r>
          </a:p>
          <a:p>
            <a:pPr marL="450850" eaLnBrk="1">
              <a:spcAft>
                <a:spcPts val="1425"/>
              </a:spcAft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AU" sz="2200" dirty="0" smtClean="0">
                <a:latin typeface="Arial" charset="0"/>
                <a:cs typeface="Arial Unicode MS" charset="0"/>
              </a:rPr>
              <a:t>Check that the cargo is restrained for Forwards and Rearwards forces as well as sideways</a:t>
            </a:r>
          </a:p>
          <a:p>
            <a:pPr marL="450850" eaLnBrk="1">
              <a:spcAft>
                <a:spcPts val="1425"/>
              </a:spcAft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AU" sz="2200" dirty="0" smtClean="0">
                <a:latin typeface="Arial" charset="0"/>
                <a:cs typeface="Arial Unicode MS" charset="0"/>
              </a:rPr>
              <a:t>Avoid gaps between cargo across the vehicle bed</a:t>
            </a:r>
          </a:p>
          <a:p>
            <a:pPr marL="450850" eaLnBrk="1">
              <a:spcAft>
                <a:spcPts val="1425"/>
              </a:spcAft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AU" sz="2200" dirty="0" smtClean="0">
                <a:latin typeface="Arial" charset="0"/>
                <a:cs typeface="Arial Unicode MS" charset="0"/>
              </a:rPr>
              <a:t>Do not use Curtains for the restraint of large objects with sharp edges</a:t>
            </a:r>
          </a:p>
          <a:p>
            <a:pPr marL="450850" eaLnBrk="1">
              <a:spcAft>
                <a:spcPts val="1425"/>
              </a:spcAft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AU" sz="2200" dirty="0" smtClean="0">
                <a:latin typeface="Arial" charset="0"/>
                <a:cs typeface="Arial Unicode MS" charset="0"/>
              </a:rPr>
              <a:t>Follow Manufacturer’s advice on individual cartons or mezzanine decks</a:t>
            </a:r>
          </a:p>
          <a:p>
            <a:pPr marL="450850" eaLnBrk="1">
              <a:spcAft>
                <a:spcPts val="1425"/>
              </a:spcAft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AU" sz="2200" dirty="0" smtClean="0">
                <a:latin typeface="Arial" charset="0"/>
                <a:cs typeface="Arial Unicode MS" charset="0"/>
              </a:rPr>
              <a:t>Use correct manual handling techniques when opening / closing</a:t>
            </a:r>
          </a:p>
          <a:p>
            <a:pPr marL="450850" eaLnBrk="1">
              <a:spcAft>
                <a:spcPts val="1425"/>
              </a:spcAft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AU" sz="2200" dirty="0" smtClean="0">
                <a:latin typeface="Arial" charset="0"/>
                <a:cs typeface="Arial Unicode MS" charset="0"/>
              </a:rPr>
              <a:t>Be aware of the potential for loose objects when opening curtains</a:t>
            </a:r>
            <a:endParaRPr lang="en-AU" sz="2200" dirty="0">
              <a:latin typeface="Arial" charset="0"/>
              <a:cs typeface="Arial Unicode MS" charset="0"/>
            </a:endParaRPr>
          </a:p>
        </p:txBody>
      </p:sp>
      <p:pic>
        <p:nvPicPr>
          <p:cNvPr id="6" name="Picture 5" descr="ALC Blue Vertica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504" y="179437"/>
            <a:ext cx="1495524" cy="5786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897" y="2339678"/>
            <a:ext cx="4584592" cy="3312368"/>
          </a:xfrm>
          <a:prstGeom prst="rect">
            <a:avLst/>
          </a:prstGeom>
        </p:spPr>
      </p:pic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fld id="{CB6D001B-040C-FA4B-B8F2-76ACD921C931}" type="slidenum">
              <a:rPr lang="en-AU" sz="1200">
                <a:solidFill>
                  <a:srgbClr val="000000"/>
                </a:solidFill>
              </a:rPr>
              <a:pPr eaLnBrk="1"/>
              <a:t>2</a:t>
            </a:fld>
            <a:endParaRPr lang="en-AU" sz="1200">
              <a:solidFill>
                <a:srgbClr val="000000"/>
              </a:solidFill>
            </a:endParaRPr>
          </a:p>
        </p:txBody>
      </p:sp>
      <p:sp>
        <p:nvSpPr>
          <p:cNvPr id="4505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6854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AU" dirty="0" smtClean="0">
                <a:latin typeface="Arial" charset="0"/>
                <a:cs typeface="Arial Unicode MS" charset="0"/>
              </a:rPr>
              <a:t>Summary of content</a:t>
            </a:r>
            <a:endParaRPr lang="en-AU" dirty="0">
              <a:latin typeface="Arial" charset="0"/>
              <a:cs typeface="Arial Unicode MS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19338"/>
            <a:ext cx="7679456" cy="5438775"/>
          </a:xfrm>
        </p:spPr>
        <p:txBody>
          <a:bodyPr tIns="42840"/>
          <a:lstStyle/>
          <a:p>
            <a:pPr marL="863600" lvl="1" indent="-323850" eaLnBrk="1"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AU" sz="2000" dirty="0" smtClean="0">
                <a:latin typeface="Arial" charset="0"/>
                <a:ea typeface="Arial Unicode MS" charset="0"/>
                <a:cs typeface="Arial Unicode MS" charset="0"/>
              </a:rPr>
              <a:t>Aim of this Pack</a:t>
            </a:r>
          </a:p>
          <a:p>
            <a:pPr marL="863600" lvl="1" indent="-323850" eaLnBrk="1"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AU" sz="2000" dirty="0" smtClean="0">
                <a:latin typeface="Arial" charset="0"/>
                <a:ea typeface="Arial Unicode MS" charset="0"/>
                <a:cs typeface="Arial Unicode MS" charset="0"/>
              </a:rPr>
              <a:t>Legal Requirements</a:t>
            </a:r>
            <a:endParaRPr lang="en-AU" sz="2000" dirty="0">
              <a:latin typeface="Arial" charset="0"/>
              <a:ea typeface="Arial Unicode MS" charset="0"/>
              <a:cs typeface="Arial Unicode MS" charset="0"/>
            </a:endParaRPr>
          </a:p>
          <a:p>
            <a:pPr marL="863600" lvl="1" indent="-323850" eaLnBrk="1"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AU" sz="2000" dirty="0" smtClean="0">
                <a:latin typeface="Arial" charset="0"/>
                <a:ea typeface="Arial Unicode MS" charset="0"/>
                <a:cs typeface="Arial Unicode MS" charset="0"/>
              </a:rPr>
              <a:t>Understanding ratings of curtains</a:t>
            </a:r>
            <a:endParaRPr lang="en-AU" sz="2000" dirty="0">
              <a:latin typeface="Arial" charset="0"/>
              <a:ea typeface="Arial Unicode MS" charset="0"/>
              <a:cs typeface="Arial Unicode MS" charset="0"/>
            </a:endParaRPr>
          </a:p>
          <a:p>
            <a:pPr marL="863600" lvl="1" indent="-323850" eaLnBrk="1"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AU" sz="2000" dirty="0" smtClean="0">
                <a:latin typeface="Arial" charset="0"/>
                <a:ea typeface="Arial Unicode MS" charset="0"/>
                <a:cs typeface="Arial Unicode MS" charset="0"/>
              </a:rPr>
              <a:t>When are rated curtains NOT suitable?</a:t>
            </a:r>
          </a:p>
          <a:p>
            <a:pPr marL="863600" lvl="1" indent="-323850" eaLnBrk="1"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AU" sz="2000" dirty="0" smtClean="0">
                <a:latin typeface="Arial" charset="0"/>
                <a:ea typeface="Arial Unicode MS" charset="0"/>
                <a:cs typeface="Arial Unicode MS" charset="0"/>
              </a:rPr>
              <a:t>Good loads, Mistakes &amp; Solutions</a:t>
            </a:r>
          </a:p>
          <a:p>
            <a:pPr marL="863600" lvl="1" indent="-323850" eaLnBrk="1"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AU" sz="2000" dirty="0" smtClean="0">
                <a:latin typeface="Arial" charset="0"/>
                <a:ea typeface="Arial Unicode MS" charset="0"/>
                <a:cs typeface="Arial Unicode MS" charset="0"/>
              </a:rPr>
              <a:t>Multi-layer pallets</a:t>
            </a:r>
          </a:p>
          <a:p>
            <a:pPr marL="863600" lvl="1" indent="-323850" eaLnBrk="1"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AU" sz="2000" dirty="0" smtClean="0">
                <a:latin typeface="Arial" charset="0"/>
                <a:ea typeface="Arial Unicode MS" charset="0"/>
                <a:cs typeface="Arial Unicode MS" charset="0"/>
              </a:rPr>
              <a:t>Local delivery truck</a:t>
            </a:r>
          </a:p>
          <a:p>
            <a:pPr marL="863600" lvl="1" indent="-323850" eaLnBrk="1"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AU" sz="2000" dirty="0" smtClean="0">
                <a:latin typeface="Arial" charset="0"/>
                <a:ea typeface="Arial Unicode MS" charset="0"/>
                <a:cs typeface="Arial Unicode MS" charset="0"/>
              </a:rPr>
              <a:t>Opening and closing curtains</a:t>
            </a:r>
          </a:p>
          <a:p>
            <a:pPr marL="863600" lvl="1" indent="-323850" eaLnBrk="1"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AU" sz="2000" dirty="0" smtClean="0">
                <a:latin typeface="Arial" charset="0"/>
                <a:ea typeface="Arial Unicode MS" charset="0"/>
                <a:cs typeface="Arial Unicode MS" charset="0"/>
              </a:rPr>
              <a:t>Summary</a:t>
            </a:r>
            <a:endParaRPr lang="en-AU" sz="2000" dirty="0"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459163" y="1743075"/>
            <a:ext cx="30797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96408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/>
            <a:r>
              <a:rPr lang="en-AU" b="1" dirty="0" smtClean="0">
                <a:solidFill>
                  <a:srgbClr val="000000"/>
                </a:solidFill>
              </a:rPr>
              <a:t>Contents</a:t>
            </a:r>
            <a:endParaRPr lang="en-AU" b="1" dirty="0">
              <a:solidFill>
                <a:srgbClr val="000000"/>
              </a:solidFill>
            </a:endParaRPr>
          </a:p>
          <a:p>
            <a:pPr algn="ctr" eaLnBrk="1"/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40312" y="5724053"/>
            <a:ext cx="482453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070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r>
              <a:rPr lang="en-AU" sz="1200" dirty="0"/>
              <a:t>Image </a:t>
            </a:r>
            <a:r>
              <a:rPr lang="en-AU" sz="1200" dirty="0">
                <a:solidFill>
                  <a:srgbClr val="000000"/>
                </a:solidFill>
              </a:rPr>
              <a:t>from </a:t>
            </a:r>
            <a:r>
              <a:rPr lang="en-AU" sz="120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en-AU" sz="1200" dirty="0" smtClean="0">
                <a:solidFill>
                  <a:srgbClr val="000000"/>
                </a:solidFill>
                <a:hlinkClick r:id="rId4"/>
              </a:rPr>
              <a:t>www.streamlinetruckbodies.com.au</a:t>
            </a:r>
            <a:r>
              <a:rPr lang="en-AU" sz="1200" dirty="0" smtClean="0">
                <a:solidFill>
                  <a:srgbClr val="000000"/>
                </a:solidFill>
              </a:rPr>
              <a:t> </a:t>
            </a:r>
            <a:endParaRPr lang="en-AU" sz="1200" dirty="0">
              <a:solidFill>
                <a:srgbClr val="000000"/>
              </a:solidFill>
            </a:endParaRPr>
          </a:p>
        </p:txBody>
      </p:sp>
      <p:pic>
        <p:nvPicPr>
          <p:cNvPr id="9" name="Picture 8" descr="ALC Blue Vertic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504" y="179437"/>
            <a:ext cx="1495524" cy="5786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60363"/>
            <a:ext cx="9070975" cy="1171575"/>
          </a:xfrm>
        </p:spPr>
        <p:txBody>
          <a:bodyPr tIns="6854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AU" dirty="0">
                <a:latin typeface="Arial" charset="0"/>
                <a:cs typeface="Arial Unicode MS" charset="0"/>
              </a:rPr>
              <a:t>1. </a:t>
            </a:r>
            <a:r>
              <a:rPr lang="en-AU" dirty="0" smtClean="0">
                <a:latin typeface="Arial" charset="0"/>
                <a:cs typeface="Arial Unicode MS" charset="0"/>
              </a:rPr>
              <a:t>Aim of this training pack</a:t>
            </a:r>
            <a:endParaRPr lang="en-AU" dirty="0">
              <a:latin typeface="Arial" charset="0"/>
              <a:cs typeface="Arial Unicode MS" charset="0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75816" y="1835622"/>
            <a:ext cx="8856984" cy="1584175"/>
          </a:xfrm>
        </p:spPr>
        <p:txBody>
          <a:bodyPr tIns="47124"/>
          <a:lstStyle/>
          <a:p>
            <a:pPr marL="450850" eaLnBrk="1">
              <a:lnSpc>
                <a:spcPct val="100000"/>
              </a:lnSpc>
              <a:spcAft>
                <a:spcPts val="1425"/>
              </a:spcAft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AU" sz="2200" dirty="0" smtClean="0">
                <a:latin typeface="Arial" charset="0"/>
                <a:cs typeface="Arial Unicode MS" charset="0"/>
              </a:rPr>
              <a:t>The aim of this training pack is to introduce and explain the ALC’s Load Restraint Guideline “</a:t>
            </a:r>
            <a:r>
              <a:rPr lang="en-AU" sz="2200" i="1" dirty="0" smtClean="0">
                <a:latin typeface="Arial" charset="0"/>
                <a:cs typeface="Arial Unicode MS" charset="0"/>
              </a:rPr>
              <a:t>Using Rated Curtains</a:t>
            </a:r>
            <a:r>
              <a:rPr lang="en-AU" sz="2200" dirty="0" smtClean="0">
                <a:latin typeface="Arial" charset="0"/>
                <a:cs typeface="Arial Unicode MS" charset="0"/>
              </a:rPr>
              <a:t>”</a:t>
            </a:r>
          </a:p>
          <a:p>
            <a:pPr marL="450850" eaLnBrk="1">
              <a:lnSpc>
                <a:spcPct val="100000"/>
              </a:lnSpc>
              <a:spcAft>
                <a:spcPts val="1425"/>
              </a:spcAft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AU" sz="2200" dirty="0" smtClean="0">
                <a:latin typeface="Arial" charset="0"/>
                <a:cs typeface="Arial Unicode MS" charset="0"/>
              </a:rPr>
              <a:t>This pack should be read in conjunction with that guideline.</a:t>
            </a:r>
          </a:p>
          <a:p>
            <a:pPr marL="431800" indent="-323850" eaLnBrk="1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AU" sz="2200" dirty="0">
              <a:latin typeface="Arial" charset="0"/>
              <a:cs typeface="Arial Unicode M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025" y="7019925"/>
            <a:ext cx="357188" cy="38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A7143C41-435E-2B48-BCB5-91CA17948A4A}" type="slidenum">
              <a:rPr lang="en-AU" sz="1200">
                <a:solidFill>
                  <a:srgbClr val="000000"/>
                </a:solidFill>
              </a:rPr>
              <a:pPr eaLnBrk="1"/>
              <a:t>3</a:t>
            </a:fld>
            <a:endParaRPr lang="en-AU" sz="12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536" y="3923853"/>
            <a:ext cx="2376264" cy="3367830"/>
          </a:xfrm>
          <a:prstGeom prst="rect">
            <a:avLst/>
          </a:prstGeom>
          <a:ln w="12700" cmpd="sng">
            <a:solidFill>
              <a:srgbClr val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376" y="3707829"/>
            <a:ext cx="2396718" cy="3384376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200" y="3563813"/>
            <a:ext cx="2396717" cy="3384376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016" y="3419797"/>
            <a:ext cx="2394149" cy="3384376"/>
          </a:xfrm>
          <a:prstGeom prst="rect">
            <a:avLst/>
          </a:prstGeom>
          <a:ln w="12700" cmpd="sng">
            <a:solidFill>
              <a:srgbClr val="0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864" y="3275781"/>
            <a:ext cx="2384535" cy="3368976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11" name="Picture 10" descr="ALC Blue Vertical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504" y="179437"/>
            <a:ext cx="1495524" cy="5786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60363"/>
            <a:ext cx="9070975" cy="1171575"/>
          </a:xfrm>
        </p:spPr>
        <p:txBody>
          <a:bodyPr tIns="6854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AU" dirty="0" smtClean="0">
                <a:latin typeface="Arial" charset="0"/>
                <a:cs typeface="Arial Unicode MS" charset="0"/>
              </a:rPr>
              <a:t>2. Legal Requirements</a:t>
            </a:r>
            <a:endParaRPr lang="en-AU" dirty="0">
              <a:latin typeface="Arial" charset="0"/>
              <a:cs typeface="Arial Unicode MS" charset="0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808" y="1835621"/>
            <a:ext cx="5040560" cy="5328592"/>
          </a:xfrm>
        </p:spPr>
        <p:txBody>
          <a:bodyPr tIns="47124"/>
          <a:lstStyle/>
          <a:p>
            <a:pPr marL="450850" eaLnBrk="1">
              <a:spcAft>
                <a:spcPts val="1425"/>
              </a:spcAft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AU" sz="2200" dirty="0" smtClean="0">
                <a:latin typeface="Arial" charset="0"/>
                <a:cs typeface="Arial Unicode MS" charset="0"/>
              </a:rPr>
              <a:t>Load Rated curtains provide sideways restraint to fully blocked loads up to the stated rating </a:t>
            </a:r>
          </a:p>
          <a:p>
            <a:pPr marL="450850" eaLnBrk="1">
              <a:spcAft>
                <a:spcPts val="1425"/>
              </a:spcAft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AU" sz="2200" dirty="0" smtClean="0">
                <a:latin typeface="Arial" charset="0"/>
                <a:cs typeface="Arial Unicode MS" charset="0"/>
              </a:rPr>
              <a:t>Forward and rearwards restraint must be provided by the headboard &amp; tailboard OR additional lashings</a:t>
            </a:r>
          </a:p>
          <a:p>
            <a:pPr marL="450850" eaLnBrk="1">
              <a:spcAft>
                <a:spcPts val="1425"/>
              </a:spcAft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AU" sz="2200" i="1" dirty="0" smtClean="0">
                <a:latin typeface="Arial" charset="0"/>
                <a:cs typeface="Arial Unicode MS" charset="0"/>
              </a:rPr>
              <a:t>Fully</a:t>
            </a:r>
            <a:r>
              <a:rPr lang="en-AU" sz="2200" dirty="0" smtClean="0">
                <a:latin typeface="Arial" charset="0"/>
                <a:cs typeface="Arial Unicode MS" charset="0"/>
              </a:rPr>
              <a:t> contained loads may accept some limited vertical movement and thus satisfy the exception clause on the vertical 0.2g clause (“except where limited vertical movement is permissible)</a:t>
            </a:r>
          </a:p>
          <a:p>
            <a:pPr marL="450850" eaLnBrk="1">
              <a:spcAft>
                <a:spcPts val="1425"/>
              </a:spcAft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AU" sz="2200" dirty="0" smtClean="0">
                <a:latin typeface="Arial" charset="0"/>
                <a:cs typeface="Arial Unicode MS" charset="0"/>
              </a:rPr>
              <a:t>Rated Curtains MUST have an engineer’s certificate showing the rating </a:t>
            </a:r>
            <a:endParaRPr lang="en-AU" sz="2200" dirty="0">
              <a:latin typeface="Arial" charset="0"/>
              <a:cs typeface="Arial Unicode MS" charset="0"/>
            </a:endParaRPr>
          </a:p>
          <a:p>
            <a:pPr marL="431800" indent="-323850" eaLnBrk="1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AU" sz="2200" dirty="0">
              <a:latin typeface="Arial" charset="0"/>
              <a:cs typeface="Arial Unicode M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025" y="7019925"/>
            <a:ext cx="357188" cy="38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A7143C41-435E-2B48-BCB5-91CA17948A4A}" type="slidenum">
              <a:rPr lang="en-AU" sz="1200">
                <a:solidFill>
                  <a:srgbClr val="000000"/>
                </a:solidFill>
              </a:rPr>
              <a:pPr eaLnBrk="1"/>
              <a:t>4</a:t>
            </a:fld>
            <a:endParaRPr lang="en-AU" sz="12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376" y="1547589"/>
            <a:ext cx="4299144" cy="2808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391" y="4643933"/>
            <a:ext cx="2601289" cy="1224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48" y="5724053"/>
            <a:ext cx="1557412" cy="1296441"/>
          </a:xfrm>
          <a:prstGeom prst="rect">
            <a:avLst/>
          </a:prstGeom>
        </p:spPr>
      </p:pic>
      <p:pic>
        <p:nvPicPr>
          <p:cNvPr id="10" name="Picture 9" descr="ALC Blue Vertica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504" y="179437"/>
            <a:ext cx="1495524" cy="5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9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6854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AU" dirty="0" smtClean="0"/>
              <a:t>3. Understanding the Rating of Curtains</a:t>
            </a:r>
            <a:endParaRPr lang="en-AU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025" y="7019925"/>
            <a:ext cx="357188" cy="38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A7143C41-435E-2B48-BCB5-91CA17948A4A}" type="slidenum">
              <a:rPr lang="en-AU" sz="1200">
                <a:solidFill>
                  <a:srgbClr val="000000"/>
                </a:solidFill>
              </a:rPr>
              <a:pPr eaLnBrk="1"/>
              <a:t>5</a:t>
            </a:fld>
            <a:endParaRPr lang="en-AU" sz="1200" dirty="0">
              <a:solidFill>
                <a:srgbClr val="000000"/>
              </a:solidFill>
            </a:endParaRPr>
          </a:p>
        </p:txBody>
      </p:sp>
      <p:pic>
        <p:nvPicPr>
          <p:cNvPr id="4" name="Picture 3" descr="Untitled-3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354" y="1979637"/>
            <a:ext cx="4540271" cy="3357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808" y="1907629"/>
            <a:ext cx="5400600" cy="4414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aseline="30000" dirty="0" smtClean="0"/>
              <a:t>Ratings </a:t>
            </a:r>
            <a:r>
              <a:rPr lang="en-US" sz="3200" baseline="30000" dirty="0"/>
              <a:t>are stated as either</a:t>
            </a:r>
            <a:r>
              <a:rPr lang="en-US" sz="3200" baseline="30000" dirty="0" smtClean="0"/>
              <a:t>: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3200" baseline="30000" dirty="0" smtClean="0"/>
              <a:t>Allowable </a:t>
            </a:r>
            <a:r>
              <a:rPr lang="en-US" sz="3200" baseline="30000" dirty="0"/>
              <a:t>weight per pallet </a:t>
            </a:r>
            <a:r>
              <a:rPr lang="en-US" sz="3200" baseline="30000" dirty="0" smtClean="0"/>
              <a:t>width</a:t>
            </a:r>
            <a:br>
              <a:rPr lang="en-US" sz="3200" baseline="30000" dirty="0" smtClean="0"/>
            </a:br>
            <a:r>
              <a:rPr lang="en-US" sz="3200" baseline="30000" dirty="0" smtClean="0"/>
              <a:t>(</a:t>
            </a:r>
            <a:r>
              <a:rPr lang="en-US" sz="3200" baseline="30000" dirty="0"/>
              <a:t>So mass of pallet A + pallet B must be less than Rating)</a:t>
            </a:r>
          </a:p>
          <a:p>
            <a:pPr>
              <a:lnSpc>
                <a:spcPct val="120000"/>
              </a:lnSpc>
            </a:pPr>
            <a:r>
              <a:rPr lang="en-US" sz="3200" baseline="30000" dirty="0" smtClean="0"/>
              <a:t>OR</a:t>
            </a:r>
            <a:endParaRPr lang="en-US" sz="3200" baseline="30000" dirty="0"/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3200" baseline="30000" dirty="0" smtClean="0"/>
              <a:t>Allowable </a:t>
            </a:r>
            <a:r>
              <a:rPr lang="en-US" sz="3200" baseline="30000" dirty="0"/>
              <a:t>weight per pallet </a:t>
            </a:r>
            <a:r>
              <a:rPr lang="en-US" sz="3200" baseline="30000" dirty="0" smtClean="0"/>
              <a:t>space</a:t>
            </a:r>
            <a:br>
              <a:rPr lang="en-US" sz="3200" baseline="30000" dirty="0" smtClean="0"/>
            </a:br>
            <a:r>
              <a:rPr lang="en-US" sz="3200" baseline="30000" dirty="0" smtClean="0"/>
              <a:t>(</a:t>
            </a:r>
            <a:r>
              <a:rPr lang="en-US" sz="3200" baseline="30000" dirty="0"/>
              <a:t>So mass of pallet A or B must be less than Rating)</a:t>
            </a:r>
          </a:p>
          <a:p>
            <a:pPr>
              <a:lnSpc>
                <a:spcPct val="120000"/>
              </a:lnSpc>
            </a:pPr>
            <a:r>
              <a:rPr lang="en-US" sz="3200" baseline="30000" dirty="0" smtClean="0"/>
              <a:t>OR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3200" baseline="30000" dirty="0" smtClean="0"/>
              <a:t>Total </a:t>
            </a:r>
            <a:r>
              <a:rPr lang="en-US" sz="3200" baseline="30000" dirty="0"/>
              <a:t>payload of evenly distributed pallets over entire deck space</a:t>
            </a:r>
            <a:r>
              <a:rPr lang="en-US" baseline="30000" dirty="0"/>
              <a:t>.</a:t>
            </a:r>
            <a:endParaRPr lang="en-US" dirty="0"/>
          </a:p>
        </p:txBody>
      </p:sp>
      <p:pic>
        <p:nvPicPr>
          <p:cNvPr id="6" name="Picture 5" descr="ALC Blue Vertica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504" y="179437"/>
            <a:ext cx="1495524" cy="5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211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6854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AU" dirty="0" smtClean="0">
                <a:latin typeface="Arial" charset="0"/>
                <a:cs typeface="Arial Unicode MS" charset="0"/>
              </a:rPr>
              <a:t>4. When are Rated Curtains Not Suitable?</a:t>
            </a:r>
            <a:endParaRPr lang="en-AU" dirty="0">
              <a:latin typeface="Arial" charset="0"/>
              <a:cs typeface="Arial Unicode MS" charset="0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025" y="7019925"/>
            <a:ext cx="357188" cy="38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A7143C41-435E-2B48-BCB5-91CA17948A4A}" type="slidenum">
              <a:rPr lang="en-AU" sz="1200">
                <a:solidFill>
                  <a:srgbClr val="000000"/>
                </a:solidFill>
              </a:rPr>
              <a:pPr eaLnBrk="1"/>
              <a:t>6</a:t>
            </a:fld>
            <a:endParaRPr lang="en-AU" sz="1200" dirty="0">
              <a:solidFill>
                <a:srgbClr val="000000"/>
              </a:solidFill>
            </a:endParaRPr>
          </a:p>
        </p:txBody>
      </p:sp>
      <p:pic>
        <p:nvPicPr>
          <p:cNvPr id="5" name="Picture 4" descr="IMG_1073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904" y="5213498"/>
            <a:ext cx="2421725" cy="2088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20032" y="2987749"/>
            <a:ext cx="1872208" cy="1019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 One pallet in the middle is NOT okay for rated curtains!</a:t>
            </a:r>
            <a:endParaRPr lang="en-US" dirty="0"/>
          </a:p>
        </p:txBody>
      </p:sp>
      <p:pic>
        <p:nvPicPr>
          <p:cNvPr id="9" name="Picture 8" descr="Page 5.ai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424" y="1763613"/>
            <a:ext cx="1944216" cy="28102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56336" y="1691605"/>
            <a:ext cx="1737600" cy="330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Toppling Loads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064648" y="2699717"/>
            <a:ext cx="1872208" cy="124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with manufacturer if planning to use curtains for toppling loads</a:t>
            </a:r>
            <a:endParaRPr lang="en-US" dirty="0"/>
          </a:p>
        </p:txBody>
      </p:sp>
      <p:pic>
        <p:nvPicPr>
          <p:cNvPr id="10" name="Picture 9" descr="Page 5.ai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296" y="5292005"/>
            <a:ext cx="2583647" cy="21602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3808" y="4781450"/>
            <a:ext cx="4174978" cy="330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Heavy individual item with sharp edges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6336" y="4781450"/>
            <a:ext cx="5112568" cy="559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Heavy “SPEAR” type loads like steel bars or pipes which could pierce the curtain</a:t>
            </a:r>
            <a:endParaRPr lang="en-US" dirty="0"/>
          </a:p>
        </p:txBody>
      </p:sp>
      <p:pic>
        <p:nvPicPr>
          <p:cNvPr id="2" name="Picture 1" descr="Page 5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144" y="5219997"/>
            <a:ext cx="711200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4008" y="6156101"/>
            <a:ext cx="766556" cy="515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2+t</a:t>
            </a:r>
            <a:endParaRPr lang="en-US" sz="3200" dirty="0"/>
          </a:p>
        </p:txBody>
      </p:sp>
      <p:pic>
        <p:nvPicPr>
          <p:cNvPr id="4" name="Picture 3" descr="Page 5.ai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14" y="1763613"/>
            <a:ext cx="1789784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808" y="1691605"/>
            <a:ext cx="4277659" cy="330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Gaps must not exceed a total of 100mm</a:t>
            </a:r>
            <a:endParaRPr lang="en-US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632" y="5364013"/>
            <a:ext cx="1747437" cy="1378739"/>
          </a:xfrm>
          <a:prstGeom prst="rect">
            <a:avLst/>
          </a:prstGeom>
          <a:noFill/>
          <a:ln w="360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LC Blue Vertical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504" y="179437"/>
            <a:ext cx="1495524" cy="5786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fld id="{CFB15CF6-78A3-A74A-9CB5-3BDF8424A401}" type="slidenum">
              <a:rPr lang="en-AU" sz="1200">
                <a:solidFill>
                  <a:srgbClr val="000000"/>
                </a:solidFill>
              </a:rPr>
              <a:pPr eaLnBrk="1"/>
              <a:t>7</a:t>
            </a:fld>
            <a:endParaRPr lang="en-AU" sz="1200">
              <a:solidFill>
                <a:srgbClr val="000000"/>
              </a:solidFill>
            </a:endParaRPr>
          </a:p>
        </p:txBody>
      </p:sp>
      <p:sp>
        <p:nvSpPr>
          <p:cNvPr id="5837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60363"/>
            <a:ext cx="9070975" cy="1171575"/>
          </a:xfrm>
        </p:spPr>
        <p:txBody>
          <a:bodyPr tIns="6854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AU" dirty="0" smtClean="0">
                <a:latin typeface="Arial" charset="0"/>
                <a:cs typeface="Arial Unicode MS" charset="0"/>
              </a:rPr>
              <a:t>5. Good loads, Mistakes and Solutions</a:t>
            </a:r>
            <a:endParaRPr lang="en-AU" dirty="0">
              <a:latin typeface="Arial" charset="0"/>
              <a:cs typeface="Arial Unicode MS" charset="0"/>
            </a:endParaRPr>
          </a:p>
        </p:txBody>
      </p:sp>
      <p:pic>
        <p:nvPicPr>
          <p:cNvPr id="2" name="Picture 1" descr="Page 3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208" y="1691605"/>
            <a:ext cx="5286903" cy="2160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776" y="2699717"/>
            <a:ext cx="3431073" cy="663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Whole load as single drop</a:t>
            </a:r>
          </a:p>
          <a:p>
            <a:r>
              <a:rPr lang="en-US" sz="2200" dirty="0" smtClean="0"/>
              <a:t>= Ideal for rated curtains</a:t>
            </a:r>
            <a:endParaRPr lang="en-US" sz="2200" dirty="0"/>
          </a:p>
        </p:txBody>
      </p:sp>
      <p:pic>
        <p:nvPicPr>
          <p:cNvPr id="4" name="Picture 3" descr="Page 3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208" y="4643933"/>
            <a:ext cx="5243017" cy="23042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5776" y="5724053"/>
            <a:ext cx="3816424" cy="663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Multi-drop, Ok if the rear is restrained for 0.5g of load</a:t>
            </a:r>
            <a:endParaRPr lang="en-US" sz="22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7272560" y="5940077"/>
            <a:ext cx="187220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9" name="Picture 8" descr="ALC Blue Vertic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504" y="179437"/>
            <a:ext cx="1495524" cy="5786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049A3A-BB6F-F745-B460-D79BE622E549}" type="slidenum">
              <a:rPr lang="en-AU" smtClean="0"/>
              <a:pPr/>
              <a:t>8</a:t>
            </a:fld>
            <a:endParaRPr lang="en-AU" smtClean="0"/>
          </a:p>
        </p:txBody>
      </p:sp>
      <p:sp>
        <p:nvSpPr>
          <p:cNvPr id="7168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46075"/>
            <a:ext cx="9070975" cy="1171575"/>
          </a:xfrm>
        </p:spPr>
        <p:txBody>
          <a:bodyPr tIns="6854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AU" dirty="0" smtClean="0"/>
              <a:t>5. Good loads, mistakes and solutions</a:t>
            </a:r>
            <a:endParaRPr lang="en-AU" dirty="0"/>
          </a:p>
        </p:txBody>
      </p:sp>
      <p:pic>
        <p:nvPicPr>
          <p:cNvPr id="2" name="Picture 1" descr="Page 3.ai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92" y="2051645"/>
            <a:ext cx="3932263" cy="1728192"/>
          </a:xfrm>
          <a:prstGeom prst="rect">
            <a:avLst/>
          </a:prstGeom>
        </p:spPr>
      </p:pic>
      <p:pic>
        <p:nvPicPr>
          <p:cNvPr id="3" name="Picture 2" descr="Page 3.ai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384" y="4283893"/>
            <a:ext cx="4096107" cy="18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792" y="3851845"/>
            <a:ext cx="4464496" cy="559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Curtains only restrain sideways, so forward and rearwards also need restraint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6376" y="6012085"/>
            <a:ext cx="4213864" cy="1249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blocked front and rear with pallets</a:t>
            </a:r>
            <a:br>
              <a:rPr lang="en-US" dirty="0" smtClean="0"/>
            </a:br>
            <a:r>
              <a:rPr lang="en-US" dirty="0"/>
              <a:t>Total gaps must be less than:</a:t>
            </a:r>
          </a:p>
          <a:p>
            <a:r>
              <a:rPr lang="en-US" dirty="0"/>
              <a:t>200mm forwards</a:t>
            </a:r>
          </a:p>
          <a:p>
            <a:r>
              <a:rPr lang="en-US" dirty="0"/>
              <a:t>100mm sideways</a:t>
            </a:r>
          </a:p>
          <a:p>
            <a:endParaRPr lang="en-US" dirty="0" smtClean="0"/>
          </a:p>
        </p:txBody>
      </p:sp>
      <p:pic>
        <p:nvPicPr>
          <p:cNvPr id="5" name="Picture 4" descr="Page 3.ai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384" y="1979637"/>
            <a:ext cx="4096107" cy="18002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688384" y="3779837"/>
            <a:ext cx="3888432" cy="559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 lashings against forward and rearward forces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4680272" y="2627709"/>
            <a:ext cx="864096" cy="57606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7" name="Picture 6" descr="Page 3.ai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92" y="4355901"/>
            <a:ext cx="3932263" cy="172819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 bwMode="auto">
          <a:xfrm>
            <a:off x="4680272" y="5003973"/>
            <a:ext cx="864096" cy="57606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3" name="Picture 12" descr="ALC Blue Vertica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504" y="179437"/>
            <a:ext cx="1495524" cy="5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fld id="{BBD084CD-FC0C-A744-91C2-A54910B4D61E}" type="slidenum">
              <a:rPr lang="en-AU" sz="1200">
                <a:solidFill>
                  <a:srgbClr val="000000"/>
                </a:solidFill>
              </a:rPr>
              <a:pPr eaLnBrk="1"/>
              <a:t>9</a:t>
            </a:fld>
            <a:endParaRPr lang="en-AU" sz="1200">
              <a:solidFill>
                <a:srgbClr val="000000"/>
              </a:solidFill>
            </a:endParaRPr>
          </a:p>
        </p:txBody>
      </p:sp>
      <p:sp>
        <p:nvSpPr>
          <p:cNvPr id="6246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6854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AU" dirty="0" smtClean="0">
                <a:latin typeface="Arial" charset="0"/>
                <a:cs typeface="Arial Unicode MS" charset="0"/>
              </a:rPr>
              <a:t>5. Good loads, mistakes and solutions</a:t>
            </a:r>
            <a:endParaRPr lang="en-AU" dirty="0">
              <a:latin typeface="Arial" charset="0"/>
              <a:cs typeface="Arial Unicode MS" charset="0"/>
            </a:endParaRPr>
          </a:p>
        </p:txBody>
      </p:sp>
      <p:pic>
        <p:nvPicPr>
          <p:cNvPr id="2" name="Picture 1" descr="Page 3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976" y="1475581"/>
            <a:ext cx="5981700" cy="262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3888" y="6732165"/>
            <a:ext cx="8087971" cy="330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Upper pallet will require load restraint to stop forward and rearward movement</a:t>
            </a:r>
            <a:endParaRPr lang="en-US" dirty="0"/>
          </a:p>
        </p:txBody>
      </p:sp>
      <p:pic>
        <p:nvPicPr>
          <p:cNvPr id="5" name="Picture 4" descr="Page 3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976" y="3995861"/>
            <a:ext cx="5981700" cy="2628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20632" y="2267669"/>
            <a:ext cx="2880073" cy="559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 pallet is not properly restrained</a:t>
            </a:r>
            <a:endParaRPr lang="en-US" dirty="0"/>
          </a:p>
        </p:txBody>
      </p:sp>
      <p:pic>
        <p:nvPicPr>
          <p:cNvPr id="8" name="Picture 7" descr="ALC Blue Vertic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504" y="179437"/>
            <a:ext cx="1495524" cy="5786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Arial Unicode MS"/>
        <a:cs typeface="Arial Unicode MS"/>
      </a:majorFont>
      <a:minorFont>
        <a:latin typeface="Arial Narrow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Engistics_presentation</Template>
  <TotalTime>8755</TotalTime>
  <Words>902</Words>
  <Application>Microsoft Office PowerPoint</Application>
  <PresentationFormat>Custom</PresentationFormat>
  <Paragraphs>151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2_Office Theme</vt:lpstr>
      <vt:lpstr>Load Restraint Using Rated Curtains  24 September 2013</vt:lpstr>
      <vt:lpstr>Summary of content</vt:lpstr>
      <vt:lpstr>1. Aim of this training pack</vt:lpstr>
      <vt:lpstr>2. Legal Requirements</vt:lpstr>
      <vt:lpstr>3. Understanding the Rating of Curtains</vt:lpstr>
      <vt:lpstr>4. When are Rated Curtains Not Suitable?</vt:lpstr>
      <vt:lpstr>5. Good loads, Mistakes and Solutions</vt:lpstr>
      <vt:lpstr>5. Good loads, mistakes and solutions</vt:lpstr>
      <vt:lpstr>5. Good loads, mistakes and solutions</vt:lpstr>
      <vt:lpstr>6. Multi-layer pallets</vt:lpstr>
      <vt:lpstr>7. Individual box delivery truck</vt:lpstr>
      <vt:lpstr>8. Manual Handling Risk</vt:lpstr>
      <vt:lpstr>8. Opening and closing curtains</vt:lpstr>
      <vt:lpstr>Summary</vt:lpstr>
    </vt:vector>
  </TitlesOfParts>
  <Manager>Mike Robertson</Manager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Load Restraint using Rated Curtains Training pack</dc:title>
  <dc:subject>Load restraint</dc:subject>
  <dc:creator>Engistics Pty Ltd</dc:creator>
  <cp:lastModifiedBy>Jerome Carslake</cp:lastModifiedBy>
  <cp:revision>216</cp:revision>
  <cp:lastPrinted>2013-04-05T11:16:57Z</cp:lastPrinted>
  <dcterms:created xsi:type="dcterms:W3CDTF">2010-09-04T04:29:14Z</dcterms:created>
  <dcterms:modified xsi:type="dcterms:W3CDTF">2014-07-10T23:59:06Z</dcterms:modified>
</cp:coreProperties>
</file>